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2" r:id="rId4"/>
    <p:sldId id="294" r:id="rId5"/>
    <p:sldId id="309" r:id="rId6"/>
    <p:sldId id="295" r:id="rId7"/>
    <p:sldId id="297" r:id="rId8"/>
    <p:sldId id="308" r:id="rId9"/>
    <p:sldId id="293" r:id="rId10"/>
    <p:sldId id="299" r:id="rId11"/>
    <p:sldId id="301" r:id="rId12"/>
    <p:sldId id="302" r:id="rId13"/>
    <p:sldId id="307" r:id="rId14"/>
    <p:sldId id="288" r:id="rId15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9191"/>
    <a:srgbClr val="595959"/>
    <a:srgbClr val="74C7DA"/>
    <a:srgbClr val="EF7370"/>
    <a:srgbClr val="FED716"/>
    <a:srgbClr val="FEDF45"/>
    <a:srgbClr val="67A665"/>
    <a:srgbClr val="97D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C2C83DD2-77A1-E022-4E21-F78CEE4233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6840" y="4713763"/>
            <a:ext cx="9144000" cy="43117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91919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subtítulo</a:t>
            </a:r>
            <a:endParaRPr lang="es-PE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C46592FD-8210-E8DC-9E5A-F5299A581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840" y="3805167"/>
            <a:ext cx="9144000" cy="748717"/>
          </a:xfrm>
        </p:spPr>
        <p:txBody>
          <a:bodyPr>
            <a:noAutofit/>
          </a:bodyPr>
          <a:lstStyle>
            <a:lvl1pPr>
              <a:defRPr sz="6000">
                <a:solidFill>
                  <a:srgbClr val="595959"/>
                </a:solidFill>
              </a:defRPr>
            </a:lvl1pPr>
          </a:lstStyle>
          <a:p>
            <a:r>
              <a:rPr lang="es-ES" dirty="0"/>
              <a:t>Título del documento</a:t>
            </a:r>
            <a:endParaRPr lang="es-PE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A86360C8-E97F-746D-A8AF-1E6BA7312A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8"/>
          <a:stretch/>
        </p:blipFill>
        <p:spPr>
          <a:xfrm>
            <a:off x="0" y="-1"/>
            <a:ext cx="12192000" cy="3002501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C686E1EC-544E-21DB-FBF7-6BC53F69F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840" y="6353607"/>
            <a:ext cx="1898192" cy="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10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tilla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2190583-41FD-974C-09A9-D509CCC5C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5055"/>
            <a:ext cx="12192000" cy="407842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6248516A-7B35-05D7-A6B3-DC6CC9B1FC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35457" y="347090"/>
            <a:ext cx="1898192" cy="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72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tilla en blanc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2190583-41FD-974C-09A9-D509CCC5C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5055"/>
            <a:ext cx="12192000" cy="407842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A8077C90-821B-7534-4704-5F5AEA793D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840" y="347090"/>
            <a:ext cx="1898192" cy="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42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-Imag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952F195-0861-FF0A-4086-7B0BFCC5AF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67" b="2057"/>
          <a:stretch/>
        </p:blipFill>
        <p:spPr>
          <a:xfrm>
            <a:off x="0" y="6458547"/>
            <a:ext cx="7014399" cy="399453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46A71527-3F19-3A6E-50AA-19384FE4C8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840" y="347090"/>
            <a:ext cx="1898192" cy="304488"/>
          </a:xfrm>
          <a:prstGeom prst="rect">
            <a:avLst/>
          </a:prstGeom>
        </p:spPr>
      </p:pic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4FB95B21-6342-79B4-B99B-D7DA18BC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14399" y="0"/>
            <a:ext cx="5177601" cy="6858000"/>
          </a:xfrm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s-PE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C9646430-56FF-F087-4941-410618F985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6840" y="1626614"/>
            <a:ext cx="6314019" cy="37255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91919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texto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501795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-Imag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952F195-0861-FF0A-4086-7B0BFCC5AF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67" b="2057"/>
          <a:stretch/>
        </p:blipFill>
        <p:spPr>
          <a:xfrm flipH="1">
            <a:off x="5177601" y="6458547"/>
            <a:ext cx="7014399" cy="399453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46A71527-3F19-3A6E-50AA-19384FE4C8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35457" y="347090"/>
            <a:ext cx="1898192" cy="304488"/>
          </a:xfrm>
          <a:prstGeom prst="rect">
            <a:avLst/>
          </a:prstGeom>
        </p:spPr>
      </p:pic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4FB95B21-6342-79B4-B99B-D7DA18BC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77601" cy="6858000"/>
          </a:xfrm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s-PE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C9646430-56FF-F087-4941-410618F985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4569" y="1626614"/>
            <a:ext cx="6314019" cy="37255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91919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texto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14103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-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3295EC20-CE4C-CA17-3903-5B8C70EC8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5457" y="347090"/>
            <a:ext cx="1898192" cy="304488"/>
          </a:xfrm>
          <a:prstGeom prst="rect">
            <a:avLst/>
          </a:prstGeom>
        </p:spPr>
      </p:pic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54A3EC1F-7ABF-17D5-DA06-14F4C84F5A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127383"/>
            <a:ext cx="12192000" cy="2730617"/>
          </a:xfrm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s-PE" dirty="0"/>
          </a:p>
        </p:txBody>
      </p:sp>
      <p:sp>
        <p:nvSpPr>
          <p:cNvPr id="18" name="Título 6">
            <a:extLst>
              <a:ext uri="{FF2B5EF4-FFF2-40B4-BE49-F238E27FC236}">
                <a16:creationId xmlns:a16="http://schemas.microsoft.com/office/drawing/2014/main" id="{15A62171-54A9-DE7E-F6C6-2498F7DAF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1149" y="755012"/>
            <a:ext cx="4331853" cy="528504"/>
          </a:xfrm>
        </p:spPr>
        <p:txBody>
          <a:bodyPr>
            <a:noAutofit/>
          </a:bodyPr>
          <a:lstStyle>
            <a:lvl1pPr algn="l">
              <a:defRPr sz="4800">
                <a:solidFill>
                  <a:srgbClr val="595959"/>
                </a:solidFill>
              </a:defRPr>
            </a:lvl1pPr>
          </a:lstStyle>
          <a:p>
            <a:r>
              <a:rPr lang="es-ES" dirty="0"/>
              <a:t>Tema</a:t>
            </a:r>
            <a:endParaRPr lang="es-PE" dirty="0"/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1708EE50-FD0B-94A6-9B1B-B2FF89F27E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1149" y="1492390"/>
            <a:ext cx="11409511" cy="2098098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91919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texto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68913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destaca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2190583-41FD-974C-09A9-D509CCC5C1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5055"/>
            <a:ext cx="12192000" cy="407842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2DCBD841-1106-DEA9-16A7-8D6215ED38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840" y="347090"/>
            <a:ext cx="1898192" cy="304488"/>
          </a:xfrm>
          <a:prstGeom prst="rect">
            <a:avLst/>
          </a:prstGeom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C4546B1C-F1BC-1807-CE86-B0F076FF7B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08104" y="4009089"/>
            <a:ext cx="5575789" cy="43117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91919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Pie de cita</a:t>
            </a:r>
            <a:endParaRPr lang="es-PE" dirty="0"/>
          </a:p>
        </p:txBody>
      </p:sp>
      <p:sp>
        <p:nvSpPr>
          <p:cNvPr id="3" name="Título 6">
            <a:extLst>
              <a:ext uri="{FF2B5EF4-FFF2-40B4-BE49-F238E27FC236}">
                <a16:creationId xmlns:a16="http://schemas.microsoft.com/office/drawing/2014/main" id="{E0BEB07E-2FCE-0B33-DF1C-21FDF6E5F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8480" y="2265030"/>
            <a:ext cx="7975039" cy="1465976"/>
          </a:xfrm>
        </p:spPr>
        <p:txBody>
          <a:bodyPr>
            <a:noAutofit/>
          </a:bodyPr>
          <a:lstStyle>
            <a:lvl1pPr algn="ctr">
              <a:defRPr sz="6000">
                <a:solidFill>
                  <a:srgbClr val="595959"/>
                </a:solidFill>
              </a:defRPr>
            </a:lvl1pPr>
          </a:lstStyle>
          <a:p>
            <a:r>
              <a:rPr lang="es-ES" dirty="0"/>
              <a:t>“Frase u oración destacada”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79671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destac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C2C83DD2-77A1-E022-4E21-F78CEE4233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6840" y="4764039"/>
            <a:ext cx="9144000" cy="43117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91919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Pie de cita</a:t>
            </a:r>
            <a:endParaRPr lang="es-PE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C46592FD-8210-E8DC-9E5A-F5299A5811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840" y="2930723"/>
            <a:ext cx="9144000" cy="1634415"/>
          </a:xfrm>
        </p:spPr>
        <p:txBody>
          <a:bodyPr>
            <a:noAutofit/>
          </a:bodyPr>
          <a:lstStyle>
            <a:lvl1pPr>
              <a:defRPr sz="6000">
                <a:solidFill>
                  <a:srgbClr val="595959"/>
                </a:solidFill>
              </a:defRPr>
            </a:lvl1pPr>
          </a:lstStyle>
          <a:p>
            <a:r>
              <a:rPr lang="es-ES" dirty="0"/>
              <a:t>“Frase u oración destacada”</a:t>
            </a:r>
            <a:endParaRPr lang="es-PE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A86360C8-E97F-746D-A8AF-1E6BA7312A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9" b="-1"/>
          <a:stretch/>
        </p:blipFill>
        <p:spPr>
          <a:xfrm>
            <a:off x="0" y="0"/>
            <a:ext cx="12192000" cy="2071322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C686E1EC-544E-21DB-FBF7-6BC53F69F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840" y="6353607"/>
            <a:ext cx="1898192" cy="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60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(Empres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077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(Obligatori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0F6F2D17-3F5F-8B81-5D19-2C24D83C7D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9165" y="3020463"/>
            <a:ext cx="5093670" cy="81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58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>
            <a:extLst>
              <a:ext uri="{FF2B5EF4-FFF2-40B4-BE49-F238E27FC236}">
                <a16:creationId xmlns:a16="http://schemas.microsoft.com/office/drawing/2014/main" id="{04E94B3A-146D-F778-BF8B-001099E7A6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6840" y="3883253"/>
            <a:ext cx="7480088" cy="43117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91919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subtítulo</a:t>
            </a:r>
            <a:endParaRPr lang="es-PE" dirty="0"/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125787DB-FEE8-A18E-0357-F80DC0265D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839" y="2139194"/>
            <a:ext cx="7480087" cy="1465976"/>
          </a:xfrm>
        </p:spPr>
        <p:txBody>
          <a:bodyPr>
            <a:noAutofit/>
          </a:bodyPr>
          <a:lstStyle>
            <a:lvl1pPr>
              <a:defRPr sz="6000">
                <a:solidFill>
                  <a:srgbClr val="595959"/>
                </a:solidFill>
              </a:defRPr>
            </a:lvl1pPr>
          </a:lstStyle>
          <a:p>
            <a:r>
              <a:rPr lang="es-ES" dirty="0"/>
              <a:t>Título del documento</a:t>
            </a:r>
            <a:endParaRPr lang="es-PE" dirty="0"/>
          </a:p>
        </p:txBody>
      </p:sp>
      <p:pic>
        <p:nvPicPr>
          <p:cNvPr id="11" name="Imagen 10" descr="Patrón de fondo&#10;&#10;Descripción generada automáticamente">
            <a:extLst>
              <a:ext uri="{FF2B5EF4-FFF2-40B4-BE49-F238E27FC236}">
                <a16:creationId xmlns:a16="http://schemas.microsoft.com/office/drawing/2014/main" id="{F347DF23-F32C-7A89-6760-0DA5CBA234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" r="4769" b="1745"/>
          <a:stretch/>
        </p:blipFill>
        <p:spPr>
          <a:xfrm>
            <a:off x="9065181" y="1"/>
            <a:ext cx="3126819" cy="685800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56B98CAB-9FF0-C045-5402-AB080A49E9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840" y="6353607"/>
            <a:ext cx="1898192" cy="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6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1DE86F3-ADE5-353D-616C-BBD4136BF4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5055"/>
            <a:ext cx="12192000" cy="407842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2E932230-0978-7E20-6EE7-AF69330918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840" y="347090"/>
            <a:ext cx="1898192" cy="304488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C99888F7-0281-D2C0-7395-725AABB869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6840" y="3883253"/>
            <a:ext cx="7480088" cy="43117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91919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subtítulo</a:t>
            </a:r>
            <a:endParaRPr lang="es-PE" dirty="0"/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E7181BB5-44B7-54E3-21AA-BC42485D6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839" y="2139194"/>
            <a:ext cx="7480087" cy="1465976"/>
          </a:xfrm>
        </p:spPr>
        <p:txBody>
          <a:bodyPr>
            <a:noAutofit/>
          </a:bodyPr>
          <a:lstStyle>
            <a:lvl1pPr>
              <a:defRPr sz="6000">
                <a:solidFill>
                  <a:srgbClr val="595959"/>
                </a:solidFill>
              </a:defRPr>
            </a:lvl1pPr>
          </a:lstStyle>
          <a:p>
            <a:r>
              <a:rPr lang="es-ES" dirty="0"/>
              <a:t>Título del documento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10631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1DE86F3-ADE5-353D-616C-BBD4136BF4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5055"/>
            <a:ext cx="12192000" cy="407842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2E932230-0978-7E20-6EE7-AF69330918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840" y="347090"/>
            <a:ext cx="1898192" cy="304488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C99888F7-0281-D2C0-7395-725AABB869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6840" y="3883253"/>
            <a:ext cx="5986850" cy="43117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91919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subtítulo</a:t>
            </a:r>
            <a:endParaRPr lang="es-PE" dirty="0"/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E7181BB5-44B7-54E3-21AA-BC42485D6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839" y="2139194"/>
            <a:ext cx="5986849" cy="1465976"/>
          </a:xfrm>
        </p:spPr>
        <p:txBody>
          <a:bodyPr>
            <a:noAutofit/>
          </a:bodyPr>
          <a:lstStyle>
            <a:lvl1pPr>
              <a:defRPr sz="6000">
                <a:solidFill>
                  <a:srgbClr val="595959"/>
                </a:solidFill>
              </a:defRPr>
            </a:lvl1pPr>
          </a:lstStyle>
          <a:p>
            <a:r>
              <a:rPr lang="es-ES" dirty="0"/>
              <a:t>Título del documento</a:t>
            </a:r>
            <a:endParaRPr lang="es-PE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D935DD3-197F-5D3A-41FC-59589B9C2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0529" r="30628"/>
          <a:stretch/>
        </p:blipFill>
        <p:spPr>
          <a:xfrm>
            <a:off x="6657771" y="0"/>
            <a:ext cx="5534230" cy="5637402"/>
          </a:xfrm>
          <a:prstGeom prst="rect">
            <a:avLst/>
          </a:prstGeom>
        </p:spPr>
      </p:pic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54EB110E-F9A1-F5C8-9D90-4DFFBC9BD3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0601" y="953582"/>
            <a:ext cx="4562926" cy="4565165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 marL="0" indent="0" algn="ctr">
              <a:buNone/>
              <a:defRPr>
                <a:ln>
                  <a:noFill/>
                </a:ln>
                <a:noFill/>
              </a:defRPr>
            </a:lvl1pPr>
          </a:lstStyle>
          <a:p>
            <a:endParaRPr lang="es-PE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09538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A9E408BA-843E-71A2-BE33-60C60EB78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5457" y="6353607"/>
            <a:ext cx="1898192" cy="304488"/>
          </a:xfrm>
          <a:prstGeom prst="rect">
            <a:avLst/>
          </a:prstGeom>
        </p:spPr>
      </p:pic>
      <p:sp>
        <p:nvSpPr>
          <p:cNvPr id="10" name="Título 6">
            <a:extLst>
              <a:ext uri="{FF2B5EF4-FFF2-40B4-BE49-F238E27FC236}">
                <a16:creationId xmlns:a16="http://schemas.microsoft.com/office/drawing/2014/main" id="{4F3C5578-A158-0DFA-8E5D-D0596D461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7151" y="1602298"/>
            <a:ext cx="4472910" cy="767630"/>
          </a:xfrm>
        </p:spPr>
        <p:txBody>
          <a:bodyPr>
            <a:noAutofit/>
          </a:bodyPr>
          <a:lstStyle>
            <a:lvl1pPr>
              <a:defRPr sz="4800">
                <a:solidFill>
                  <a:srgbClr val="595959"/>
                </a:solidFill>
              </a:defRPr>
            </a:lvl1pPr>
          </a:lstStyle>
          <a:p>
            <a:r>
              <a:rPr lang="es-ES" dirty="0"/>
              <a:t>Índice</a:t>
            </a:r>
            <a:endParaRPr lang="es-PE" dirty="0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3E3E3FB9-3865-3EA3-859D-03B6A4CEE8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43714" y="2530044"/>
            <a:ext cx="4309049" cy="283052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91919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subtítulo</a:t>
            </a:r>
            <a:endParaRPr lang="es-PE" dirty="0"/>
          </a:p>
        </p:txBody>
      </p:sp>
      <p:pic>
        <p:nvPicPr>
          <p:cNvPr id="2" name="Imagen 1" descr="Un conjunto de letras blancas en un fondo blanco&#10;&#10;Descripción generada automáticamente con confianza baja">
            <a:extLst>
              <a:ext uri="{FF2B5EF4-FFF2-40B4-BE49-F238E27FC236}">
                <a16:creationId xmlns:a16="http://schemas.microsoft.com/office/drawing/2014/main" id="{03D30599-A3F9-EB1A-061F-E97CEC59F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" r="21565" b="3100"/>
          <a:stretch/>
        </p:blipFill>
        <p:spPr>
          <a:xfrm flipH="1">
            <a:off x="5172" y="0"/>
            <a:ext cx="813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Índi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BBB4A177-A595-6602-EA52-4EF89B6F7885}"/>
              </a:ext>
            </a:extLst>
          </p:cNvPr>
          <p:cNvSpPr/>
          <p:nvPr userDrawn="1"/>
        </p:nvSpPr>
        <p:spPr>
          <a:xfrm>
            <a:off x="350258" y="361548"/>
            <a:ext cx="11491485" cy="5772068"/>
          </a:xfrm>
          <a:custGeom>
            <a:avLst/>
            <a:gdLst>
              <a:gd name="connsiteX0" fmla="*/ 0 w 11491485"/>
              <a:gd name="connsiteY0" fmla="*/ 0 h 5772068"/>
              <a:gd name="connsiteX1" fmla="*/ 11491485 w 11491485"/>
              <a:gd name="connsiteY1" fmla="*/ 0 h 5772068"/>
              <a:gd name="connsiteX2" fmla="*/ 11491485 w 11491485"/>
              <a:gd name="connsiteY2" fmla="*/ 5772068 h 5772068"/>
              <a:gd name="connsiteX3" fmla="*/ 0 w 11491485"/>
              <a:gd name="connsiteY3" fmla="*/ 5772068 h 577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91485" h="5772068">
                <a:moveTo>
                  <a:pt x="0" y="0"/>
                </a:moveTo>
                <a:lnTo>
                  <a:pt x="11491485" y="0"/>
                </a:lnTo>
                <a:lnTo>
                  <a:pt x="11491485" y="5772068"/>
                </a:lnTo>
                <a:lnTo>
                  <a:pt x="0" y="5772068"/>
                </a:lnTo>
                <a:close/>
              </a:path>
            </a:pathLst>
          </a:custGeom>
          <a:solidFill>
            <a:srgbClr val="EAE6D8"/>
          </a:solidFill>
          <a:ln w="6367" cap="flat">
            <a:noFill/>
            <a:prstDash val="solid"/>
            <a:miter/>
          </a:ln>
        </p:spPr>
        <p:txBody>
          <a:bodyPr rtlCol="0" anchor="ctr"/>
          <a:lstStyle/>
          <a:p>
            <a:endParaRPr lang="es-PE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E53DAB8-50E9-7D01-1AD6-D3AB9E12B0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6840" y="6353607"/>
            <a:ext cx="1898192" cy="304488"/>
          </a:xfrm>
          <a:prstGeom prst="rect">
            <a:avLst/>
          </a:prstGeom>
        </p:spPr>
      </p:pic>
      <p:sp>
        <p:nvSpPr>
          <p:cNvPr id="15" name="Título 6">
            <a:extLst>
              <a:ext uri="{FF2B5EF4-FFF2-40B4-BE49-F238E27FC236}">
                <a16:creationId xmlns:a16="http://schemas.microsoft.com/office/drawing/2014/main" id="{565413CB-D2FF-1E5D-B5B8-524285C5DF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791" y="1551964"/>
            <a:ext cx="4472910" cy="767630"/>
          </a:xfrm>
        </p:spPr>
        <p:txBody>
          <a:bodyPr>
            <a:noAutofit/>
          </a:bodyPr>
          <a:lstStyle>
            <a:lvl1pPr>
              <a:defRPr sz="4800">
                <a:solidFill>
                  <a:srgbClr val="595959"/>
                </a:solidFill>
              </a:defRPr>
            </a:lvl1pPr>
          </a:lstStyle>
          <a:p>
            <a:r>
              <a:rPr lang="es-ES" dirty="0"/>
              <a:t>Índice</a:t>
            </a:r>
            <a:endParaRPr lang="es-PE" dirty="0"/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2223D284-8DEF-7190-16E2-1506BFE72B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79354" y="2479710"/>
            <a:ext cx="4309049" cy="283052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91919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subtítulo</a:t>
            </a:r>
            <a:endParaRPr lang="es-PE" dirty="0"/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C0CD65A8-8093-249C-4DEF-030FE7A72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0053" y="1652631"/>
            <a:ext cx="5080000" cy="3465739"/>
          </a:xfrm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771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ítu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conjunto de letras blancas en un fondo blanco&#10;&#10;Descripción generada automáticamente con confianza baja">
            <a:extLst>
              <a:ext uri="{FF2B5EF4-FFF2-40B4-BE49-F238E27FC236}">
                <a16:creationId xmlns:a16="http://schemas.microsoft.com/office/drawing/2014/main" id="{B51FF35D-B101-C6EB-98E3-EBD54B4EE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" r="33965" b="3100"/>
          <a:stretch/>
        </p:blipFill>
        <p:spPr>
          <a:xfrm>
            <a:off x="11502664" y="0"/>
            <a:ext cx="684992" cy="6858000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107EA54E-4B50-1CEA-059A-7E72DC3E78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6840" y="3883253"/>
            <a:ext cx="7480088" cy="43117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91919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texto</a:t>
            </a:r>
            <a:endParaRPr lang="es-PE" dirty="0"/>
          </a:p>
        </p:txBody>
      </p:sp>
      <p:sp>
        <p:nvSpPr>
          <p:cNvPr id="8" name="Título 6">
            <a:extLst>
              <a:ext uri="{FF2B5EF4-FFF2-40B4-BE49-F238E27FC236}">
                <a16:creationId xmlns:a16="http://schemas.microsoft.com/office/drawing/2014/main" id="{1FFED29C-E215-9BC2-D16E-CFC0AE4EC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839" y="2139194"/>
            <a:ext cx="7480087" cy="1465976"/>
          </a:xfrm>
        </p:spPr>
        <p:txBody>
          <a:bodyPr>
            <a:noAutofit/>
          </a:bodyPr>
          <a:lstStyle>
            <a:lvl1pPr>
              <a:defRPr sz="6000">
                <a:solidFill>
                  <a:srgbClr val="595959"/>
                </a:solidFill>
              </a:defRPr>
            </a:lvl1pPr>
          </a:lstStyle>
          <a:p>
            <a:r>
              <a:rPr lang="es-ES" dirty="0"/>
              <a:t>Subtítulo del documento</a:t>
            </a:r>
            <a:endParaRPr lang="es-PE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3B8588A7-187A-B61E-5003-4F309198CC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840" y="6353607"/>
            <a:ext cx="1898192" cy="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5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A10B11F9-FC8B-CB13-C5ED-D6515E1EC46A}"/>
              </a:ext>
            </a:extLst>
          </p:cNvPr>
          <p:cNvSpPr/>
          <p:nvPr userDrawn="1"/>
        </p:nvSpPr>
        <p:spPr>
          <a:xfrm>
            <a:off x="0" y="0"/>
            <a:ext cx="12192000" cy="6186297"/>
          </a:xfrm>
          <a:custGeom>
            <a:avLst/>
            <a:gdLst>
              <a:gd name="connsiteX0" fmla="*/ 0 w 12192000"/>
              <a:gd name="connsiteY0" fmla="*/ 0 h 6186297"/>
              <a:gd name="connsiteX1" fmla="*/ 12192000 w 12192000"/>
              <a:gd name="connsiteY1" fmla="*/ 0 h 6186297"/>
              <a:gd name="connsiteX2" fmla="*/ 12192000 w 12192000"/>
              <a:gd name="connsiteY2" fmla="*/ 6186297 h 6186297"/>
              <a:gd name="connsiteX3" fmla="*/ 0 w 12192000"/>
              <a:gd name="connsiteY3" fmla="*/ 6186297 h 618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86297">
                <a:moveTo>
                  <a:pt x="0" y="0"/>
                </a:moveTo>
                <a:lnTo>
                  <a:pt x="12192000" y="0"/>
                </a:lnTo>
                <a:lnTo>
                  <a:pt x="12192000" y="6186297"/>
                </a:lnTo>
                <a:lnTo>
                  <a:pt x="0" y="6186297"/>
                </a:lnTo>
                <a:close/>
              </a:path>
            </a:pathLst>
          </a:custGeom>
          <a:solidFill>
            <a:srgbClr val="EAE6D8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s-PE"/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053D17A1-4B40-94AF-ECE7-BB7A65D1A1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6840" y="6353607"/>
            <a:ext cx="1898192" cy="304488"/>
          </a:xfrm>
          <a:prstGeom prst="rect">
            <a:avLst/>
          </a:prstGeom>
        </p:spPr>
      </p:pic>
      <p:sp>
        <p:nvSpPr>
          <p:cNvPr id="24" name="Subtítulo 2">
            <a:extLst>
              <a:ext uri="{FF2B5EF4-FFF2-40B4-BE49-F238E27FC236}">
                <a16:creationId xmlns:a16="http://schemas.microsoft.com/office/drawing/2014/main" id="{CA79AF76-6D96-6E88-4B42-BB7E01AC3D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55955" y="3727542"/>
            <a:ext cx="7480088" cy="43117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91919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texto</a:t>
            </a:r>
            <a:endParaRPr lang="es-PE" dirty="0"/>
          </a:p>
        </p:txBody>
      </p:sp>
      <p:sp>
        <p:nvSpPr>
          <p:cNvPr id="25" name="Título 6">
            <a:extLst>
              <a:ext uri="{FF2B5EF4-FFF2-40B4-BE49-F238E27FC236}">
                <a16:creationId xmlns:a16="http://schemas.microsoft.com/office/drawing/2014/main" id="{8203C2C8-B4B3-3DE3-AC35-93E78A8173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5956" y="2019285"/>
            <a:ext cx="7480087" cy="1465976"/>
          </a:xfrm>
        </p:spPr>
        <p:txBody>
          <a:bodyPr>
            <a:noAutofit/>
          </a:bodyPr>
          <a:lstStyle>
            <a:lvl1pPr algn="ctr">
              <a:defRPr sz="6000">
                <a:solidFill>
                  <a:srgbClr val="595959"/>
                </a:solidFill>
              </a:defRPr>
            </a:lvl1pPr>
          </a:lstStyle>
          <a:p>
            <a:r>
              <a:rPr lang="es-ES" dirty="0"/>
              <a:t>Subtítulo del documento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30640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ítu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50B28C45-B0A8-1832-AD78-CF00C2CC8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6840" y="6353607"/>
            <a:ext cx="1898192" cy="304488"/>
          </a:xfrm>
          <a:prstGeom prst="rect">
            <a:avLst/>
          </a:prstGeom>
        </p:spPr>
      </p:pic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2D517535-8446-7EFB-85A7-104EDFED3F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183313"/>
          </a:xfrm>
        </p:spPr>
        <p:txBody>
          <a:bodyPr/>
          <a:lstStyle>
            <a:lvl1pPr algn="r">
              <a:defRPr>
                <a:ln>
                  <a:noFill/>
                </a:ln>
                <a:noFill/>
              </a:defRPr>
            </a:lvl1pPr>
          </a:lstStyle>
          <a:p>
            <a:endParaRPr lang="es-PE"/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C5435BC4-03B3-D105-B629-F5D6CD30F6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6840" y="4193646"/>
            <a:ext cx="5575789" cy="43117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91919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texto</a:t>
            </a:r>
            <a:endParaRPr lang="es-PE" dirty="0"/>
          </a:p>
        </p:txBody>
      </p:sp>
      <p:sp>
        <p:nvSpPr>
          <p:cNvPr id="15" name="Título 6">
            <a:extLst>
              <a:ext uri="{FF2B5EF4-FFF2-40B4-BE49-F238E27FC236}">
                <a16:creationId xmlns:a16="http://schemas.microsoft.com/office/drawing/2014/main" id="{7FF8D26F-DC63-3F2B-9B9C-B84ED9FF3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840" y="2449587"/>
            <a:ext cx="5575788" cy="1465976"/>
          </a:xfrm>
        </p:spPr>
        <p:txBody>
          <a:bodyPr>
            <a:noAutofit/>
          </a:bodyPr>
          <a:lstStyle>
            <a:lvl1pPr>
              <a:defRPr sz="6000">
                <a:solidFill>
                  <a:srgbClr val="595959"/>
                </a:solidFill>
              </a:defRPr>
            </a:lvl1pPr>
          </a:lstStyle>
          <a:p>
            <a:r>
              <a:rPr lang="es-ES" dirty="0"/>
              <a:t>Subtítulo del documento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6906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BA4C94-B0FD-4AC5-1206-91E8B67BF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83E5AB-BBE3-F9E1-69DB-2CE8ACBF4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C5BCCC-A064-D9ED-0E64-64A07AD7CC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C9A0-FBCE-410E-8A35-7D8C4C6B37D7}" type="datetimeFigureOut">
              <a:rPr lang="es-PE" smtClean="0"/>
              <a:t>4/09/2024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53B98B-A357-BBBB-B4DA-C653CA2BE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1ED076-F003-B1FF-4E12-0F415CED0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18C24-FC4A-47AA-96A1-0C8422C8BA0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1236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70" r:id="rId10"/>
    <p:sldLayoutId id="2147483675" r:id="rId11"/>
    <p:sldLayoutId id="2147483668" r:id="rId12"/>
    <p:sldLayoutId id="2147483669" r:id="rId13"/>
    <p:sldLayoutId id="2147483673" r:id="rId14"/>
    <p:sldLayoutId id="2147483671" r:id="rId15"/>
    <p:sldLayoutId id="2147483672" r:id="rId16"/>
    <p:sldLayoutId id="2147483676" r:id="rId17"/>
    <p:sldLayoutId id="214748367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9.png"/><Relationship Id="rId7" Type="http://schemas.openxmlformats.org/officeDocument/2006/relationships/image" Target="../media/image2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png"/><Relationship Id="rId3" Type="http://schemas.openxmlformats.org/officeDocument/2006/relationships/image" Target="../media/image74.jpg"/><Relationship Id="rId7" Type="http://schemas.openxmlformats.org/officeDocument/2006/relationships/image" Target="../media/image78.jpeg"/><Relationship Id="rId12" Type="http://schemas.openxmlformats.org/officeDocument/2006/relationships/image" Target="../media/image82.png"/><Relationship Id="rId2" Type="http://schemas.openxmlformats.org/officeDocument/2006/relationships/image" Target="../media/image73.jp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33.png"/><Relationship Id="rId14" Type="http://schemas.openxmlformats.org/officeDocument/2006/relationships/image" Target="../media/image8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9.jp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JP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.svg"/><Relationship Id="rId10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2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39.jpeg"/><Relationship Id="rId17" Type="http://schemas.openxmlformats.org/officeDocument/2006/relationships/image" Target="../media/image25.png"/><Relationship Id="rId2" Type="http://schemas.openxmlformats.org/officeDocument/2006/relationships/image" Target="../media/image3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5" Type="http://schemas.openxmlformats.org/officeDocument/2006/relationships/image" Target="../media/image2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5.png"/><Relationship Id="rId7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1.sv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a persona con un vestido de color naranja&#10;&#10;Descripción generada automáticamente con confianza media">
            <a:extLst>
              <a:ext uri="{FF2B5EF4-FFF2-40B4-BE49-F238E27FC236}">
                <a16:creationId xmlns:a16="http://schemas.microsoft.com/office/drawing/2014/main" id="{80176231-3F9E-66E0-DAF2-057772BEB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290"/>
            <a:ext cx="12192000" cy="492235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F6B4C05-F706-BD56-4F0B-0104B15F1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4739"/>
            <a:ext cx="12192000" cy="533261"/>
          </a:xfrm>
          <a:prstGeom prst="rect">
            <a:avLst/>
          </a:prstGeom>
        </p:spPr>
      </p:pic>
      <p:pic>
        <p:nvPicPr>
          <p:cNvPr id="4" name="Imagen 3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54FA330D-2377-181E-BCA7-5A6BD3264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84" y="583466"/>
            <a:ext cx="2835659" cy="45793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3505A3B-6CCB-4CC1-2F19-0E0EBDD6FB28}"/>
              </a:ext>
            </a:extLst>
          </p:cNvPr>
          <p:cNvSpPr txBox="1"/>
          <p:nvPr/>
        </p:nvSpPr>
        <p:spPr>
          <a:xfrm>
            <a:off x="420518" y="2306414"/>
            <a:ext cx="49804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800" dirty="0">
                <a:solidFill>
                  <a:srgbClr val="595959"/>
                </a:solidFill>
                <a:latin typeface="Gotham Rounded Bold" panose="02000000000000000000" pitchFamily="50" charset="0"/>
              </a:rPr>
              <a:t>¡</a:t>
            </a:r>
            <a:r>
              <a:rPr lang="es-ES" sz="3800" dirty="0">
                <a:solidFill>
                  <a:srgbClr val="595959"/>
                </a:solidFill>
                <a:latin typeface="Gotham Rounded Bold" panose="02000000000000000000" pitchFamily="50" charset="0"/>
              </a:rPr>
              <a:t>Educación de Calidad para todos: </a:t>
            </a:r>
            <a:r>
              <a:rPr lang="es-ES" sz="3800" dirty="0">
                <a:solidFill>
                  <a:srgbClr val="595959"/>
                </a:solidFill>
                <a:latin typeface="Gotham Rounded Medium" pitchFamily="50" charset="0"/>
              </a:rPr>
              <a:t>Colaboración Público - Privada</a:t>
            </a:r>
            <a:r>
              <a:rPr lang="es-PE" sz="3800" dirty="0">
                <a:solidFill>
                  <a:srgbClr val="595959"/>
                </a:solidFill>
                <a:latin typeface="Gotham Rounded Medium" pitchFamily="50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44658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1">
            <a:extLst>
              <a:ext uri="{FF2B5EF4-FFF2-40B4-BE49-F238E27FC236}">
                <a16:creationId xmlns:a16="http://schemas.microsoft.com/office/drawing/2014/main" id="{27AE8220-6B3C-A622-5649-50F32F4F9050}"/>
              </a:ext>
            </a:extLst>
          </p:cNvPr>
          <p:cNvSpPr txBox="1">
            <a:spLocks/>
          </p:cNvSpPr>
          <p:nvPr/>
        </p:nvSpPr>
        <p:spPr>
          <a:xfrm>
            <a:off x="246267" y="1061297"/>
            <a:ext cx="6560934" cy="354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400" dirty="0">
                <a:solidFill>
                  <a:srgbClr val="595959"/>
                </a:solidFill>
              </a:rPr>
              <a:t>Articulación – sector público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37EBB64C-C81A-DC1F-CBCF-63D2E63E9C7A}"/>
              </a:ext>
            </a:extLst>
          </p:cNvPr>
          <p:cNvGrpSpPr/>
          <p:nvPr/>
        </p:nvGrpSpPr>
        <p:grpSpPr>
          <a:xfrm>
            <a:off x="587262" y="1578334"/>
            <a:ext cx="10881999" cy="1490133"/>
            <a:chOff x="344118" y="1680694"/>
            <a:chExt cx="10881999" cy="1490133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002FFDB-95E2-532E-37E0-ACFE03DB4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5573" y="2068033"/>
              <a:ext cx="1760544" cy="715455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4AB05FFE-EC84-761F-9888-AA25487C3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18" y="2166818"/>
              <a:ext cx="2382091" cy="517884"/>
            </a:xfrm>
            <a:prstGeom prst="rect">
              <a:avLst/>
            </a:prstGeom>
          </p:spPr>
        </p:pic>
        <p:pic>
          <p:nvPicPr>
            <p:cNvPr id="3074" name="Picture 2" descr="Comunicado del CNE a la opinión pública - Noticias - Consejo Nacional de  Educación - Plataforma del Estado Peruano">
              <a:extLst>
                <a:ext uri="{FF2B5EF4-FFF2-40B4-BE49-F238E27FC236}">
                  <a16:creationId xmlns:a16="http://schemas.microsoft.com/office/drawing/2014/main" id="{8C1BFB6C-0C9D-5CD7-5055-D0166A6BF4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42" t="35739" r="17361" b="34444"/>
            <a:stretch/>
          </p:blipFill>
          <p:spPr bwMode="auto">
            <a:xfrm>
              <a:off x="5777822" y="2045441"/>
              <a:ext cx="2907010" cy="760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No hay ninguna descripción de la foto disponible.">
              <a:extLst>
                <a:ext uri="{FF2B5EF4-FFF2-40B4-BE49-F238E27FC236}">
                  <a16:creationId xmlns:a16="http://schemas.microsoft.com/office/drawing/2014/main" id="{53365FAA-2649-CE86-5628-2B07CE518F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949" y="1680694"/>
              <a:ext cx="1490133" cy="1490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A35B168A-2CB9-480C-842B-F2C80A1E3756}"/>
              </a:ext>
            </a:extLst>
          </p:cNvPr>
          <p:cNvGrpSpPr/>
          <p:nvPr/>
        </p:nvGrpSpPr>
        <p:grpSpPr>
          <a:xfrm>
            <a:off x="1014577" y="4585277"/>
            <a:ext cx="10027369" cy="1719961"/>
            <a:chOff x="1344022" y="4585277"/>
            <a:chExt cx="10027369" cy="1719961"/>
          </a:xfrm>
        </p:grpSpPr>
        <p:pic>
          <p:nvPicPr>
            <p:cNvPr id="3078" name="Picture 6" descr="Puede ser una imagen de texto">
              <a:extLst>
                <a:ext uri="{FF2B5EF4-FFF2-40B4-BE49-F238E27FC236}">
                  <a16:creationId xmlns:a16="http://schemas.microsoft.com/office/drawing/2014/main" id="{B6F021E3-0161-6E57-9E21-D15AE47CB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2839" y="4585277"/>
              <a:ext cx="1719961" cy="1719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No hay ninguna descripción de la foto disponible.">
              <a:extLst>
                <a:ext uri="{FF2B5EF4-FFF2-40B4-BE49-F238E27FC236}">
                  <a16:creationId xmlns:a16="http://schemas.microsoft.com/office/drawing/2014/main" id="{A7F3D141-AA2D-48B9-02E8-2F2AFB74E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022" y="4840404"/>
              <a:ext cx="1209707" cy="1209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Ugel Chiclayo - YouTube">
              <a:extLst>
                <a:ext uri="{FF2B5EF4-FFF2-40B4-BE49-F238E27FC236}">
                  <a16:creationId xmlns:a16="http://schemas.microsoft.com/office/drawing/2014/main" id="{F47B5D68-CDD1-7675-B5DC-2A275E65C6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65" b="23890"/>
            <a:stretch/>
          </p:blipFill>
          <p:spPr bwMode="auto">
            <a:xfrm>
              <a:off x="9867364" y="5014016"/>
              <a:ext cx="1504027" cy="862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 descr="Por defecto del sitio – Página 3">
              <a:extLst>
                <a:ext uri="{FF2B5EF4-FFF2-40B4-BE49-F238E27FC236}">
                  <a16:creationId xmlns:a16="http://schemas.microsoft.com/office/drawing/2014/main" id="{06D14788-C19F-70CF-9B19-952DC76E7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294" y="4858797"/>
              <a:ext cx="1949980" cy="1172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5FAA805B-F678-75CE-A746-246D7AD5D4FD}"/>
              </a:ext>
            </a:extLst>
          </p:cNvPr>
          <p:cNvGrpSpPr/>
          <p:nvPr/>
        </p:nvGrpSpPr>
        <p:grpSpPr>
          <a:xfrm>
            <a:off x="535287" y="3268421"/>
            <a:ext cx="10985949" cy="1158301"/>
            <a:chOff x="543754" y="3268421"/>
            <a:chExt cx="10985949" cy="1158301"/>
          </a:xfrm>
        </p:grpSpPr>
        <p:pic>
          <p:nvPicPr>
            <p:cNvPr id="5" name="Picture 2" descr="MESA DE PARTES VIRTUAL (MPV) - DRELM">
              <a:extLst>
                <a:ext uri="{FF2B5EF4-FFF2-40B4-BE49-F238E27FC236}">
                  <a16:creationId xmlns:a16="http://schemas.microsoft.com/office/drawing/2014/main" id="{5889BE3B-D233-D8D3-668A-249A877A77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754" y="3646980"/>
              <a:ext cx="3252833" cy="401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7" descr="Imagen que contiene Mapa&#10;&#10;Descripción generada automáticamente">
              <a:extLst>
                <a:ext uri="{FF2B5EF4-FFF2-40B4-BE49-F238E27FC236}">
                  <a16:creationId xmlns:a16="http://schemas.microsoft.com/office/drawing/2014/main" id="{1842F41C-6AAA-2BCB-76B2-492707FB5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1892" y="3268421"/>
              <a:ext cx="1406867" cy="1158301"/>
            </a:xfrm>
            <a:prstGeom prst="rect">
              <a:avLst/>
            </a:prstGeom>
          </p:spPr>
        </p:pic>
        <p:pic>
          <p:nvPicPr>
            <p:cNvPr id="10" name="Imagen 9" descr="Logotipo&#10;&#10;Descripción generada automáticamente">
              <a:extLst>
                <a:ext uri="{FF2B5EF4-FFF2-40B4-BE49-F238E27FC236}">
                  <a16:creationId xmlns:a16="http://schemas.microsoft.com/office/drawing/2014/main" id="{0DAB50D9-0CE6-C0F3-4B22-0BA06932E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8655" y="3286987"/>
              <a:ext cx="1121169" cy="1121169"/>
            </a:xfrm>
            <a:prstGeom prst="rect">
              <a:avLst/>
            </a:prstGeom>
          </p:spPr>
        </p:pic>
        <p:pic>
          <p:nvPicPr>
            <p:cNvPr id="1026" name="Picture 2" descr="UGEL Coronel Portillo | Pucallpa">
              <a:extLst>
                <a:ext uri="{FF2B5EF4-FFF2-40B4-BE49-F238E27FC236}">
                  <a16:creationId xmlns:a16="http://schemas.microsoft.com/office/drawing/2014/main" id="{F2FE8224-C30E-2414-68E0-132030891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0827" y="3286987"/>
              <a:ext cx="1118876" cy="1118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91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1">
            <a:extLst>
              <a:ext uri="{FF2B5EF4-FFF2-40B4-BE49-F238E27FC236}">
                <a16:creationId xmlns:a16="http://schemas.microsoft.com/office/drawing/2014/main" id="{F17E3DD6-7501-5EF5-3279-5CFC9DE84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66" y="638699"/>
            <a:ext cx="10881011" cy="354900"/>
          </a:xfrm>
        </p:spPr>
        <p:txBody>
          <a:bodyPr/>
          <a:lstStyle/>
          <a:p>
            <a:r>
              <a:rPr lang="es-PE" sz="2800" dirty="0"/>
              <a:t>Nuestros socios</a:t>
            </a:r>
          </a:p>
        </p:txBody>
      </p:sp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FDD6DB91-BD3C-D149-EE5A-0B9A43610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32" y="1089778"/>
            <a:ext cx="9617546" cy="404401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8D3805D-6F19-1710-2D21-3FD772552023}"/>
              </a:ext>
            </a:extLst>
          </p:cNvPr>
          <p:cNvSpPr/>
          <p:nvPr/>
        </p:nvSpPr>
        <p:spPr>
          <a:xfrm>
            <a:off x="1278465" y="5307112"/>
            <a:ext cx="1168400" cy="880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AC56448-9F4F-F085-38D3-F8A9D59F81B7}"/>
              </a:ext>
            </a:extLst>
          </p:cNvPr>
          <p:cNvGrpSpPr/>
          <p:nvPr/>
        </p:nvGrpSpPr>
        <p:grpSpPr>
          <a:xfrm>
            <a:off x="865238" y="5133797"/>
            <a:ext cx="9770240" cy="868001"/>
            <a:chOff x="727097" y="2560999"/>
            <a:chExt cx="9770240" cy="868001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2F55DA27-1251-31E3-38B4-A13D56E58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1" r="8888"/>
            <a:stretch/>
          </p:blipFill>
          <p:spPr>
            <a:xfrm>
              <a:off x="1862902" y="2560999"/>
              <a:ext cx="1515533" cy="868001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BEB01232-5339-4F8A-3376-645DC76B7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53" b="34877"/>
            <a:stretch/>
          </p:blipFill>
          <p:spPr>
            <a:xfrm>
              <a:off x="3710758" y="2701523"/>
              <a:ext cx="1627253" cy="586953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C660887-A1A0-194E-39B9-2DB3324AC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1733" y="2740704"/>
              <a:ext cx="1285604" cy="508591"/>
            </a:xfrm>
            <a:prstGeom prst="rect">
              <a:avLst/>
            </a:prstGeom>
          </p:spPr>
        </p:pic>
        <p:pic>
          <p:nvPicPr>
            <p:cNvPr id="9" name="Imagen 8" descr="Logotipo&#10;&#10;Descripción generada automáticamente">
              <a:extLst>
                <a:ext uri="{FF2B5EF4-FFF2-40B4-BE49-F238E27FC236}">
                  <a16:creationId xmlns:a16="http://schemas.microsoft.com/office/drawing/2014/main" id="{444F4D91-8D68-8652-839A-B9FCF34FC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097" y="2681572"/>
              <a:ext cx="803482" cy="626854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55577375-ED21-5FB7-C60B-059BF518F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0315" y="2910720"/>
              <a:ext cx="1409096" cy="168558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4314A6E-B770-514A-E92C-EE84F777D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334" y="2845746"/>
              <a:ext cx="1467658" cy="298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1141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1">
            <a:extLst>
              <a:ext uri="{FF2B5EF4-FFF2-40B4-BE49-F238E27FC236}">
                <a16:creationId xmlns:a16="http://schemas.microsoft.com/office/drawing/2014/main" id="{F17E3DD6-7501-5EF5-3279-5CFC9DE84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66" y="635981"/>
            <a:ext cx="10881011" cy="354900"/>
          </a:xfrm>
        </p:spPr>
        <p:txBody>
          <a:bodyPr/>
          <a:lstStyle/>
          <a:p>
            <a:r>
              <a:rPr lang="es-PE" sz="2800" dirty="0"/>
              <a:t>Aliados Institucionales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A76A98D5-50A7-B7C9-8BD4-FD45406FB192}"/>
              </a:ext>
            </a:extLst>
          </p:cNvPr>
          <p:cNvGrpSpPr/>
          <p:nvPr/>
        </p:nvGrpSpPr>
        <p:grpSpPr>
          <a:xfrm>
            <a:off x="794314" y="2555987"/>
            <a:ext cx="9561263" cy="1375703"/>
            <a:chOff x="348410" y="2694168"/>
            <a:chExt cx="9561263" cy="137570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520E5D20-DD7F-4BAF-576B-982F0C152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80" b="14959"/>
            <a:stretch/>
          </p:blipFill>
          <p:spPr>
            <a:xfrm>
              <a:off x="5221238" y="2966279"/>
              <a:ext cx="2323853" cy="831481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23763EC6-D9FD-DA07-9524-191D8CFC6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680" y="3070964"/>
              <a:ext cx="2121991" cy="622110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3A4AF36-662A-41CD-F9FD-9D162FA71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34" t="1" r="19852" b="3667"/>
            <a:stretch/>
          </p:blipFill>
          <p:spPr>
            <a:xfrm>
              <a:off x="8232657" y="2847035"/>
              <a:ext cx="1677016" cy="1069968"/>
            </a:xfrm>
            <a:prstGeom prst="rect">
              <a:avLst/>
            </a:prstGeom>
          </p:spPr>
        </p:pic>
        <p:pic>
          <p:nvPicPr>
            <p:cNvPr id="15" name="Picture 4" descr="Educación 2020 - ¡Hoy, 08 de septiembre de 2020 cumplimos 12 años de vida!  🎊🎈🎉 🔵 Estamos de aniversario y lo celebramos con este nuevo logo, que  simboliza una nueva etapa para">
              <a:extLst>
                <a:ext uri="{FF2B5EF4-FFF2-40B4-BE49-F238E27FC236}">
                  <a16:creationId xmlns:a16="http://schemas.microsoft.com/office/drawing/2014/main" id="{EF69EB09-7E48-80E2-22B5-3F8378DF97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410" y="2694168"/>
              <a:ext cx="1375703" cy="1375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50F8B415-F2C2-870E-76CC-27A9947C1C42}"/>
              </a:ext>
            </a:extLst>
          </p:cNvPr>
          <p:cNvGrpSpPr/>
          <p:nvPr/>
        </p:nvGrpSpPr>
        <p:grpSpPr>
          <a:xfrm>
            <a:off x="1017963" y="1277661"/>
            <a:ext cx="9337614" cy="1298471"/>
            <a:chOff x="527739" y="1317662"/>
            <a:chExt cx="10432983" cy="1450791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A46D3380-C3EF-A87E-BB69-77CB9AA3B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739" y="1695882"/>
              <a:ext cx="1678017" cy="694351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B579FE08-4472-73DA-0FF3-08840F76D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678" y="1317662"/>
              <a:ext cx="1450791" cy="1450791"/>
            </a:xfrm>
            <a:prstGeom prst="rect">
              <a:avLst/>
            </a:prstGeom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5E987577-92EC-9994-18A5-7E55A2EFA4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1833" y="1399308"/>
              <a:ext cx="2288889" cy="1287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Universidad Peruana Cayetano Heredia – Sitio principal de la universidad">
              <a:extLst>
                <a:ext uri="{FF2B5EF4-FFF2-40B4-BE49-F238E27FC236}">
                  <a16:creationId xmlns:a16="http://schemas.microsoft.com/office/drawing/2014/main" id="{25549AAF-D7B1-8E09-EC3B-CEA2ECFECD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8" t="27284" r="9366" b="28146"/>
            <a:stretch/>
          </p:blipFill>
          <p:spPr bwMode="auto">
            <a:xfrm>
              <a:off x="3071120" y="1650592"/>
              <a:ext cx="2419194" cy="784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8F5CCF7F-85F9-813F-E3D5-D136C65CA71F}"/>
              </a:ext>
            </a:extLst>
          </p:cNvPr>
          <p:cNvGrpSpPr/>
          <p:nvPr/>
        </p:nvGrpSpPr>
        <p:grpSpPr>
          <a:xfrm>
            <a:off x="1017963" y="4188630"/>
            <a:ext cx="9337614" cy="563641"/>
            <a:chOff x="883340" y="4229715"/>
            <a:chExt cx="9337614" cy="56364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76DB8E1-0C84-D4E5-479F-54F9F984E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340" y="4229715"/>
              <a:ext cx="1977791" cy="563641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7A84B68-ADA9-71AF-ED55-E78EFCD7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035" y="4229715"/>
              <a:ext cx="2503345" cy="563641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33283FC-95A7-6088-6363-22B4A5A8B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9685" y="4298557"/>
              <a:ext cx="1781269" cy="425956"/>
            </a:xfrm>
            <a:prstGeom prst="rect">
              <a:avLst/>
            </a:prstGeom>
          </p:spPr>
        </p:pic>
      </p:grpSp>
      <p:pic>
        <p:nvPicPr>
          <p:cNvPr id="24" name="Imagen 2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A14A776-AD65-054E-622D-7FD6E3B071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11" y="3892672"/>
            <a:ext cx="2232212" cy="1204406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3E957803-00AE-C333-F33F-4DAA6BAF58C1}"/>
              </a:ext>
            </a:extLst>
          </p:cNvPr>
          <p:cNvGrpSpPr/>
          <p:nvPr/>
        </p:nvGrpSpPr>
        <p:grpSpPr>
          <a:xfrm>
            <a:off x="2237914" y="4898890"/>
            <a:ext cx="6897713" cy="1202877"/>
            <a:chOff x="2519803" y="4975098"/>
            <a:chExt cx="6897713" cy="120287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56A4863-26FC-F7FE-1C33-D6FEC3D80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4" t="27132" r="15263" b="25426"/>
            <a:stretch/>
          </p:blipFill>
          <p:spPr>
            <a:xfrm>
              <a:off x="2519803" y="5195669"/>
              <a:ext cx="2016777" cy="761736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87CDDC5D-A536-1804-56F3-331C87728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639" y="4975098"/>
              <a:ext cx="1202877" cy="1202877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25367120-3A01-6934-ECC9-DF7CC1501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114" y="5172384"/>
              <a:ext cx="2210991" cy="817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2364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conjunto de letras blancas en un fondo blanco&#10;&#10;Descripción generada automáticamente con confianza baja">
            <a:extLst>
              <a:ext uri="{FF2B5EF4-FFF2-40B4-BE49-F238E27FC236}">
                <a16:creationId xmlns:a16="http://schemas.microsoft.com/office/drawing/2014/main" id="{E417CC17-C5A8-0506-A735-6E96A8735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" r="33965" b="3100"/>
          <a:stretch/>
        </p:blipFill>
        <p:spPr>
          <a:xfrm>
            <a:off x="11502664" y="0"/>
            <a:ext cx="684992" cy="6858000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DAB61ED1-EB11-42BC-49DA-751415EB8F5E}"/>
              </a:ext>
            </a:extLst>
          </p:cNvPr>
          <p:cNvGrpSpPr/>
          <p:nvPr/>
        </p:nvGrpSpPr>
        <p:grpSpPr>
          <a:xfrm>
            <a:off x="767732" y="1109441"/>
            <a:ext cx="6353867" cy="438443"/>
            <a:chOff x="165467" y="1668906"/>
            <a:chExt cx="6353867" cy="438443"/>
          </a:xfrm>
        </p:grpSpPr>
        <p:sp>
          <p:nvSpPr>
            <p:cNvPr id="4" name="Título 11">
              <a:extLst>
                <a:ext uri="{FF2B5EF4-FFF2-40B4-BE49-F238E27FC236}">
                  <a16:creationId xmlns:a16="http://schemas.microsoft.com/office/drawing/2014/main" id="{5EFD32B2-0784-FEC3-0CD7-09597AC519B9}"/>
                </a:ext>
              </a:extLst>
            </p:cNvPr>
            <p:cNvSpPr txBox="1">
              <a:spLocks/>
            </p:cNvSpPr>
            <p:nvPr/>
          </p:nvSpPr>
          <p:spPr>
            <a:xfrm>
              <a:off x="165467" y="1710677"/>
              <a:ext cx="2488467" cy="35490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PE" sz="3200" dirty="0">
                  <a:solidFill>
                    <a:srgbClr val="595959"/>
                  </a:solidFill>
                </a:rPr>
                <a:t>¡Súmate a</a:t>
              </a:r>
            </a:p>
          </p:txBody>
        </p:sp>
        <p:sp>
          <p:nvSpPr>
            <p:cNvPr id="5" name="Título 11">
              <a:extLst>
                <a:ext uri="{FF2B5EF4-FFF2-40B4-BE49-F238E27FC236}">
                  <a16:creationId xmlns:a16="http://schemas.microsoft.com/office/drawing/2014/main" id="{75C4FAE7-B0ED-2A49-F175-48DA58FBA8E1}"/>
                </a:ext>
              </a:extLst>
            </p:cNvPr>
            <p:cNvSpPr txBox="1">
              <a:spLocks/>
            </p:cNvSpPr>
            <p:nvPr/>
          </p:nvSpPr>
          <p:spPr>
            <a:xfrm>
              <a:off x="5292400" y="1710677"/>
              <a:ext cx="1226934" cy="35490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s-PE" sz="3200" dirty="0">
                  <a:solidFill>
                    <a:srgbClr val="595959"/>
                  </a:solidFill>
                </a:rPr>
                <a:t>hoy!</a:t>
              </a:r>
            </a:p>
          </p:txBody>
        </p:sp>
        <p:pic>
          <p:nvPicPr>
            <p:cNvPr id="6" name="Imagen 5" descr="Imagen en blanco y negro&#10;&#10;Descripción generada automáticamente con confianza baja">
              <a:extLst>
                <a:ext uri="{FF2B5EF4-FFF2-40B4-BE49-F238E27FC236}">
                  <a16:creationId xmlns:a16="http://schemas.microsoft.com/office/drawing/2014/main" id="{57F6887E-7FF2-B25D-8D54-FB345904E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683" y="1668906"/>
              <a:ext cx="2714968" cy="438443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5D1334ED-8F03-6FF4-6BF2-9F3FD9E9169E}"/>
              </a:ext>
            </a:extLst>
          </p:cNvPr>
          <p:cNvGrpSpPr/>
          <p:nvPr/>
        </p:nvGrpSpPr>
        <p:grpSpPr>
          <a:xfrm>
            <a:off x="970268" y="4598858"/>
            <a:ext cx="5948795" cy="1552249"/>
            <a:chOff x="645767" y="4386584"/>
            <a:chExt cx="5948795" cy="1552249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DE9B658-A5C2-1293-C412-AC743E2E4EA2}"/>
                </a:ext>
              </a:extLst>
            </p:cNvPr>
            <p:cNvSpPr txBox="1"/>
            <p:nvPr/>
          </p:nvSpPr>
          <p:spPr>
            <a:xfrm>
              <a:off x="695298" y="4386584"/>
              <a:ext cx="58497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dirty="0">
                  <a:solidFill>
                    <a:srgbClr val="919191"/>
                  </a:solidFill>
                  <a:latin typeface="Gotham Rounded Medium" pitchFamily="50" charset="0"/>
                </a:rPr>
                <a:t>Contáctenos:</a:t>
              </a:r>
            </a:p>
            <a:p>
              <a:pPr algn="ctr"/>
              <a:r>
                <a:rPr lang="es-ES" sz="1200" dirty="0">
                  <a:solidFill>
                    <a:srgbClr val="919191"/>
                  </a:solidFill>
                  <a:latin typeface="Gotham Rounded Book" pitchFamily="50" charset="0"/>
                </a:rPr>
                <a:t>www.empresariosporlaeducacion.org.pe</a:t>
              </a:r>
            </a:p>
            <a:p>
              <a:pPr algn="ctr"/>
              <a:r>
                <a:rPr lang="es-ES" sz="1200" dirty="0">
                  <a:solidFill>
                    <a:srgbClr val="919191"/>
                  </a:solidFill>
                  <a:latin typeface="Gotham Rounded Book" pitchFamily="50" charset="0"/>
                </a:rPr>
                <a:t>informes@exe.org.pe</a:t>
              </a: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4D0B12F9-C5E7-49F8-4A64-E6D730E54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767" y="5474743"/>
              <a:ext cx="5948795" cy="464090"/>
            </a:xfrm>
            <a:prstGeom prst="rect">
              <a:avLst/>
            </a:prstGeom>
          </p:spPr>
        </p:pic>
      </p:grpSp>
      <p:pic>
        <p:nvPicPr>
          <p:cNvPr id="15" name="Imagen 14" descr="Código QR&#10;&#10;Descripción generada automáticamente">
            <a:extLst>
              <a:ext uri="{FF2B5EF4-FFF2-40B4-BE49-F238E27FC236}">
                <a16:creationId xmlns:a16="http://schemas.microsoft.com/office/drawing/2014/main" id="{C2565775-DFF1-E43B-DC34-1A7916A72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65" y="2222471"/>
            <a:ext cx="1701800" cy="1701800"/>
          </a:xfrm>
          <a:prstGeom prst="rect">
            <a:avLst/>
          </a:prstGeom>
        </p:spPr>
      </p:pic>
      <p:pic>
        <p:nvPicPr>
          <p:cNvPr id="3" name="Imagen 2" descr="Un grupo de niños sentados en una mesa&#10;&#10;Descripción generada automáticamente con confianza media">
            <a:extLst>
              <a:ext uri="{FF2B5EF4-FFF2-40B4-BE49-F238E27FC236}">
                <a16:creationId xmlns:a16="http://schemas.microsoft.com/office/drawing/2014/main" id="{ECD5FC52-F052-3757-01B6-98E7313D54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4" r="31690"/>
          <a:stretch/>
        </p:blipFill>
        <p:spPr>
          <a:xfrm>
            <a:off x="7889330" y="990542"/>
            <a:ext cx="3405203" cy="586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9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53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1">
            <a:extLst>
              <a:ext uri="{FF2B5EF4-FFF2-40B4-BE49-F238E27FC236}">
                <a16:creationId xmlns:a16="http://schemas.microsoft.com/office/drawing/2014/main" id="{F76F78EA-70CF-E21C-B418-7669474E7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66" y="813500"/>
            <a:ext cx="10881011" cy="354900"/>
          </a:xfrm>
        </p:spPr>
        <p:txBody>
          <a:bodyPr/>
          <a:lstStyle/>
          <a:p>
            <a:r>
              <a:rPr lang="es-PE" sz="2800" dirty="0"/>
              <a:t>¿Qué hacemos?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3FFE4A6-291B-9893-E66B-23AB59CD8490}"/>
              </a:ext>
            </a:extLst>
          </p:cNvPr>
          <p:cNvGrpSpPr/>
          <p:nvPr/>
        </p:nvGrpSpPr>
        <p:grpSpPr>
          <a:xfrm>
            <a:off x="441000" y="2149941"/>
            <a:ext cx="4855764" cy="3044502"/>
            <a:chOff x="774569" y="2149941"/>
            <a:chExt cx="4855764" cy="3044502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C7A4750B-FCAF-6A44-961A-3872C489D822}"/>
                </a:ext>
              </a:extLst>
            </p:cNvPr>
            <p:cNvSpPr txBox="1"/>
            <p:nvPr/>
          </p:nvSpPr>
          <p:spPr>
            <a:xfrm>
              <a:off x="774569" y="3378561"/>
              <a:ext cx="485576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600" dirty="0">
                  <a:solidFill>
                    <a:srgbClr val="595959"/>
                  </a:solidFill>
                  <a:latin typeface="Gotham Rounded Book" pitchFamily="50" charset="0"/>
                </a:rPr>
                <a:t>Nuestro portafolio de programas impulsa una educación de trascendencia enfocada en el desarrollo de competencias digitales, el fortalecimiento de las habilidades socioemocionales y de la gestión de la calidad educativa, involucrando a las comunidades de las zonas intervenidas </a:t>
              </a:r>
            </a:p>
          </p:txBody>
        </p:sp>
        <p:pic>
          <p:nvPicPr>
            <p:cNvPr id="10" name="Imagen 9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E39896DB-0792-AF77-2C09-75D1BC72F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7869" y="2149941"/>
              <a:ext cx="3989163" cy="739647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8E992C4-9A9E-D978-A878-A9DBE087E85B}"/>
              </a:ext>
            </a:extLst>
          </p:cNvPr>
          <p:cNvGrpSpPr/>
          <p:nvPr/>
        </p:nvGrpSpPr>
        <p:grpSpPr>
          <a:xfrm>
            <a:off x="6206067" y="2149940"/>
            <a:ext cx="4571917" cy="2798281"/>
            <a:chOff x="6295063" y="2149940"/>
            <a:chExt cx="4571917" cy="2798281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420BFBB-8E69-B62F-A92E-C82384BD1885}"/>
                </a:ext>
              </a:extLst>
            </p:cNvPr>
            <p:cNvSpPr txBox="1"/>
            <p:nvPr/>
          </p:nvSpPr>
          <p:spPr>
            <a:xfrm>
              <a:off x="6394412" y="3378561"/>
              <a:ext cx="43732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600" dirty="0">
                  <a:solidFill>
                    <a:srgbClr val="595959"/>
                  </a:solidFill>
                  <a:latin typeface="Gotham Rounded Book" pitchFamily="50" charset="0"/>
                </a:rPr>
                <a:t>A través de nuestra línea estratégica de articulación, conectamos esfuerzos y generamos sinergias entre las distintas iniciativas que existen en el país a favor de la educación, para lograr un impacto sostenible</a:t>
              </a:r>
            </a:p>
          </p:txBody>
        </p:sp>
        <p:pic>
          <p:nvPicPr>
            <p:cNvPr id="12" name="Imagen 11" descr="Logotipo&#10;&#10;Descripción generada automáticamente">
              <a:extLst>
                <a:ext uri="{FF2B5EF4-FFF2-40B4-BE49-F238E27FC236}">
                  <a16:creationId xmlns:a16="http://schemas.microsoft.com/office/drawing/2014/main" id="{B7590DFF-CBB6-339C-2505-A17BD74AC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5063" y="2149940"/>
              <a:ext cx="4571917" cy="739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136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AFA4F17-6D6D-7A94-DC1F-F98474BB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66" y="1692091"/>
            <a:ext cx="5986849" cy="1465976"/>
          </a:xfrm>
        </p:spPr>
        <p:txBody>
          <a:bodyPr/>
          <a:lstStyle/>
          <a:p>
            <a:r>
              <a:rPr lang="es-PE" dirty="0"/>
              <a:t>Programas</a:t>
            </a:r>
          </a:p>
        </p:txBody>
      </p:sp>
      <p:pic>
        <p:nvPicPr>
          <p:cNvPr id="12" name="Marcador de posición de imagen 11" descr="Un grupo de niños posando para una foto&#10;&#10;Descripción generada automáticamente con confianza media">
            <a:extLst>
              <a:ext uri="{FF2B5EF4-FFF2-40B4-BE49-F238E27FC236}">
                <a16:creationId xmlns:a16="http://schemas.microsoft.com/office/drawing/2014/main" id="{33DE0F38-E373-A84B-61A5-459306AAD8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r="16678"/>
          <a:stretch>
            <a:fillRect/>
          </a:stretch>
        </p:blipFill>
        <p:spPr/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3255550-26FD-DB95-3E0D-FB502B7EEA59}"/>
              </a:ext>
            </a:extLst>
          </p:cNvPr>
          <p:cNvSpPr txBox="1"/>
          <p:nvPr/>
        </p:nvSpPr>
        <p:spPr>
          <a:xfrm>
            <a:off x="322466" y="3107628"/>
            <a:ext cx="575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919191"/>
                </a:solidFill>
                <a:latin typeface="Gotham Rounded Book" pitchFamily="50" charset="0"/>
              </a:rPr>
              <a:t>Fomentamos una educación transformadora, centrada en el desarrollo de competencias digitales, el fortalecimiento de habilidades socioemocionales y de la gestión educativa, involucrando de manera activa a las comunidades educativas.</a:t>
            </a:r>
            <a:endParaRPr lang="es-PE" dirty="0">
              <a:solidFill>
                <a:srgbClr val="919191"/>
              </a:solidFill>
              <a:latin typeface="Gotham Rounded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098790C-6F06-0C33-BA92-70DAD9D31F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4000" y="6197600"/>
            <a:ext cx="2099733" cy="601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9F195AF-8371-D0E3-EAD1-8478812D7AD8}"/>
              </a:ext>
            </a:extLst>
          </p:cNvPr>
          <p:cNvSpPr txBox="1"/>
          <p:nvPr/>
        </p:nvSpPr>
        <p:spPr>
          <a:xfrm>
            <a:off x="246266" y="1558566"/>
            <a:ext cx="7487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595959"/>
                </a:solidFill>
                <a:latin typeface="Gotham Rounded Book" pitchFamily="50" charset="0"/>
              </a:rPr>
              <a:t>Promovemos una educación innovadora y creativa a través de la aplicación de las TIC en los procesos de enseñanza y aprendizaje.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F36D447-505C-91BE-590C-0668D1759675}"/>
              </a:ext>
            </a:extLst>
          </p:cNvPr>
          <p:cNvGrpSpPr/>
          <p:nvPr/>
        </p:nvGrpSpPr>
        <p:grpSpPr>
          <a:xfrm>
            <a:off x="254000" y="3463962"/>
            <a:ext cx="7105574" cy="990637"/>
            <a:chOff x="254000" y="3463962"/>
            <a:chExt cx="7105574" cy="990637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BE1595B8-EFCB-5D69-C47C-525166FCD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8300" y="3463962"/>
              <a:ext cx="1981274" cy="990637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B709AC31-F729-3EA4-2EC0-9BFB45938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785" y="3647399"/>
              <a:ext cx="1842340" cy="618927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13DFEC04-A09E-8ECF-8613-946F5470C7DA}"/>
                </a:ext>
              </a:extLst>
            </p:cNvPr>
            <p:cNvSpPr txBox="1"/>
            <p:nvPr/>
          </p:nvSpPr>
          <p:spPr>
            <a:xfrm>
              <a:off x="254000" y="3791479"/>
              <a:ext cx="24016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>
                  <a:solidFill>
                    <a:srgbClr val="67A665"/>
                  </a:solidFill>
                  <a:latin typeface="+mj-lt"/>
                </a:rPr>
                <a:t>Nuestros programas:</a:t>
              </a:r>
            </a:p>
          </p:txBody>
        </p:sp>
      </p:grpSp>
      <p:pic>
        <p:nvPicPr>
          <p:cNvPr id="22" name="Imagen 21" descr="Un niño con un bate en la mano&#10;&#10;Descripción generada automáticamente con confianza media">
            <a:extLst>
              <a:ext uri="{FF2B5EF4-FFF2-40B4-BE49-F238E27FC236}">
                <a16:creationId xmlns:a16="http://schemas.microsoft.com/office/drawing/2014/main" id="{0B280815-0D49-EBF2-B35F-3ACDD041F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8" r="36287"/>
          <a:stretch/>
        </p:blipFill>
        <p:spPr>
          <a:xfrm>
            <a:off x="7927162" y="1055728"/>
            <a:ext cx="3367371" cy="5802271"/>
          </a:xfrm>
          <a:prstGeom prst="rect">
            <a:avLst/>
          </a:prstGeom>
          <a:ln>
            <a:noFill/>
          </a:ln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A9BC9324-B6F8-F570-8608-242ADE134095}"/>
              </a:ext>
            </a:extLst>
          </p:cNvPr>
          <p:cNvGrpSpPr/>
          <p:nvPr/>
        </p:nvGrpSpPr>
        <p:grpSpPr>
          <a:xfrm>
            <a:off x="246267" y="4912085"/>
            <a:ext cx="7246650" cy="1013036"/>
            <a:chOff x="246267" y="5459333"/>
            <a:chExt cx="7246650" cy="1013036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CF2018B-4F69-74EA-364D-34473C57968C}"/>
                </a:ext>
              </a:extLst>
            </p:cNvPr>
            <p:cNvSpPr txBox="1"/>
            <p:nvPr/>
          </p:nvSpPr>
          <p:spPr>
            <a:xfrm>
              <a:off x="246267" y="5459333"/>
              <a:ext cx="6781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>
                  <a:solidFill>
                    <a:srgbClr val="67A665"/>
                  </a:solidFill>
                  <a:latin typeface="+mj-lt"/>
                </a:rPr>
                <a:t>Empresas comprometidas:</a:t>
              </a:r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96F32A4-0441-F0EC-6C7D-ACB4E04E4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840" y="5958021"/>
              <a:ext cx="1498941" cy="304869"/>
            </a:xfrm>
            <a:prstGeom prst="rect">
              <a:avLst/>
            </a:prstGeom>
          </p:spPr>
        </p:pic>
        <p:pic>
          <p:nvPicPr>
            <p:cNvPr id="1026" name="Picture 2" descr="Impulsando el desarrollo">
              <a:extLst>
                <a:ext uri="{FF2B5EF4-FFF2-40B4-BE49-F238E27FC236}">
                  <a16:creationId xmlns:a16="http://schemas.microsoft.com/office/drawing/2014/main" id="{074CCA06-58D7-73E5-87F5-5B71CB589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3269" y="5898529"/>
              <a:ext cx="1536192" cy="423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rupo Unacem se expande en Estados Unidos: compró una planta de cemento en  California">
              <a:extLst>
                <a:ext uri="{FF2B5EF4-FFF2-40B4-BE49-F238E27FC236}">
                  <a16:creationId xmlns:a16="http://schemas.microsoft.com/office/drawing/2014/main" id="{EAFC6A8B-36B7-5297-891D-687F343FCC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75" t="9501" r="27850" b="8439"/>
            <a:stretch/>
          </p:blipFill>
          <p:spPr bwMode="auto">
            <a:xfrm>
              <a:off x="4096949" y="5819038"/>
              <a:ext cx="625250" cy="653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Gold Fields Logo PNG Vector (SVG) Free Download">
              <a:extLst>
                <a:ext uri="{FF2B5EF4-FFF2-40B4-BE49-F238E27FC236}">
                  <a16:creationId xmlns:a16="http://schemas.microsoft.com/office/drawing/2014/main" id="{8AC409A0-9370-C596-41DF-CD7231126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687" y="5829784"/>
              <a:ext cx="936701" cy="624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ochschild Mining - Wikipedia">
              <a:extLst>
                <a:ext uri="{FF2B5EF4-FFF2-40B4-BE49-F238E27FC236}">
                  <a16:creationId xmlns:a16="http://schemas.microsoft.com/office/drawing/2014/main" id="{DB477CB9-2278-4086-CA99-F631A511F6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874" y="5871417"/>
              <a:ext cx="1119043" cy="582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B33A5B05-FC93-A181-1C74-46D67556153F}"/>
              </a:ext>
            </a:extLst>
          </p:cNvPr>
          <p:cNvSpPr/>
          <p:nvPr/>
        </p:nvSpPr>
        <p:spPr>
          <a:xfrm>
            <a:off x="253999" y="1162954"/>
            <a:ext cx="7479453" cy="1770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3D8CA97E-0630-2CC5-6C8B-0C48E293A9CC}"/>
              </a:ext>
            </a:extLst>
          </p:cNvPr>
          <p:cNvGrpSpPr/>
          <p:nvPr/>
        </p:nvGrpSpPr>
        <p:grpSpPr>
          <a:xfrm>
            <a:off x="318280" y="1188772"/>
            <a:ext cx="1669932" cy="1520092"/>
            <a:chOff x="575100" y="1607565"/>
            <a:chExt cx="1669932" cy="1520092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CD944832-4D13-FB53-4FE7-78EFB62FE90B}"/>
                </a:ext>
              </a:extLst>
            </p:cNvPr>
            <p:cNvGrpSpPr/>
            <p:nvPr/>
          </p:nvGrpSpPr>
          <p:grpSpPr>
            <a:xfrm>
              <a:off x="575100" y="2332101"/>
              <a:ext cx="1669932" cy="795556"/>
              <a:chOff x="575100" y="1723568"/>
              <a:chExt cx="1669932" cy="795556"/>
            </a:xfrm>
          </p:grpSpPr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1AA523D1-8064-C34E-0706-E11EE12F5646}"/>
                  </a:ext>
                </a:extLst>
              </p:cNvPr>
              <p:cNvSpPr txBox="1"/>
              <p:nvPr/>
            </p:nvSpPr>
            <p:spPr>
              <a:xfrm>
                <a:off x="575100" y="1723568"/>
                <a:ext cx="16699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800" dirty="0">
                    <a:solidFill>
                      <a:srgbClr val="919191"/>
                    </a:solidFill>
                    <a:latin typeface="Gotham Rounded Bold" panose="02000000000000000000" pitchFamily="50" charset="0"/>
                  </a:rPr>
                  <a:t>99,403</a:t>
                </a:r>
              </a:p>
            </p:txBody>
          </p:sp>
          <p:sp>
            <p:nvSpPr>
              <p:cNvPr id="31" name="CuadroTexto 30">
                <a:extLst>
                  <a:ext uri="{FF2B5EF4-FFF2-40B4-BE49-F238E27FC236}">
                    <a16:creationId xmlns:a16="http://schemas.microsoft.com/office/drawing/2014/main" id="{5D64F504-E75A-248D-FAEE-248435ED62B4}"/>
                  </a:ext>
                </a:extLst>
              </p:cNvPr>
              <p:cNvSpPr txBox="1"/>
              <p:nvPr/>
            </p:nvSpPr>
            <p:spPr>
              <a:xfrm>
                <a:off x="618800" y="2180570"/>
                <a:ext cx="15825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rgbClr val="919191"/>
                    </a:solidFill>
                    <a:latin typeface="Gotham Rounded Medium" pitchFamily="50" charset="0"/>
                  </a:rPr>
                  <a:t>Docentes</a:t>
                </a:r>
              </a:p>
            </p:txBody>
          </p:sp>
        </p:grp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38063AF9-2CB5-EB04-C15B-3C1D978DBB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6206" t="58869" r="9810" b="19465"/>
            <a:stretch/>
          </p:blipFill>
          <p:spPr>
            <a:xfrm>
              <a:off x="812017" y="1607565"/>
              <a:ext cx="1196098" cy="762498"/>
            </a:xfrm>
            <a:prstGeom prst="rect">
              <a:avLst/>
            </a:prstGeom>
          </p:spPr>
        </p:pic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FF719E1B-6056-8648-2F62-C426F5D8DA1F}"/>
              </a:ext>
            </a:extLst>
          </p:cNvPr>
          <p:cNvGrpSpPr/>
          <p:nvPr/>
        </p:nvGrpSpPr>
        <p:grpSpPr>
          <a:xfrm>
            <a:off x="2650322" y="1229220"/>
            <a:ext cx="2345404" cy="1488788"/>
            <a:chOff x="2418090" y="1638869"/>
            <a:chExt cx="2345404" cy="1488788"/>
          </a:xfrm>
        </p:grpSpPr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49D5C2C9-1EA6-D5D0-6926-3D7B1E70622D}"/>
                </a:ext>
              </a:extLst>
            </p:cNvPr>
            <p:cNvGrpSpPr/>
            <p:nvPr/>
          </p:nvGrpSpPr>
          <p:grpSpPr>
            <a:xfrm>
              <a:off x="2418090" y="2332101"/>
              <a:ext cx="2345404" cy="795556"/>
              <a:chOff x="2941364" y="1962036"/>
              <a:chExt cx="2345404" cy="795556"/>
            </a:xfrm>
          </p:grpSpPr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9E52137B-46DC-2439-5096-1F853DCC7FC6}"/>
                  </a:ext>
                </a:extLst>
              </p:cNvPr>
              <p:cNvSpPr txBox="1"/>
              <p:nvPr/>
            </p:nvSpPr>
            <p:spPr>
              <a:xfrm>
                <a:off x="2941364" y="1962036"/>
                <a:ext cx="23454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800" dirty="0">
                    <a:solidFill>
                      <a:srgbClr val="919191"/>
                    </a:solidFill>
                    <a:latin typeface="Gotham Rounded Bold" panose="02000000000000000000" pitchFamily="50" charset="0"/>
                  </a:rPr>
                  <a:t>1,845,789</a:t>
                </a:r>
              </a:p>
            </p:txBody>
          </p:sp>
          <p:sp>
            <p:nvSpPr>
              <p:cNvPr id="34" name="CuadroTexto 33">
                <a:extLst>
                  <a:ext uri="{FF2B5EF4-FFF2-40B4-BE49-F238E27FC236}">
                    <a16:creationId xmlns:a16="http://schemas.microsoft.com/office/drawing/2014/main" id="{616B79A1-B043-D46C-3C30-57E2E752BE60}"/>
                  </a:ext>
                </a:extLst>
              </p:cNvPr>
              <p:cNvSpPr txBox="1"/>
              <p:nvPr/>
            </p:nvSpPr>
            <p:spPr>
              <a:xfrm>
                <a:off x="3322799" y="2419038"/>
                <a:ext cx="15825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rgbClr val="919191"/>
                    </a:solidFill>
                    <a:latin typeface="Gotham Rounded Medium" pitchFamily="50" charset="0"/>
                  </a:rPr>
                  <a:t>Estudiantes</a:t>
                </a:r>
              </a:p>
            </p:txBody>
          </p:sp>
        </p:grp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26A7A1AE-923C-5E6F-3227-362A4788F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907" t="57198" r="58490" b="21138"/>
            <a:stretch/>
          </p:blipFill>
          <p:spPr>
            <a:xfrm>
              <a:off x="3001469" y="1638869"/>
              <a:ext cx="1183582" cy="720214"/>
            </a:xfrm>
            <a:prstGeom prst="rect">
              <a:avLst/>
            </a:prstGeom>
          </p:spPr>
        </p:pic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79C56B25-6153-EE70-7813-0C2536DB28EE}"/>
              </a:ext>
            </a:extLst>
          </p:cNvPr>
          <p:cNvGrpSpPr/>
          <p:nvPr/>
        </p:nvGrpSpPr>
        <p:grpSpPr>
          <a:xfrm>
            <a:off x="5503593" y="1331516"/>
            <a:ext cx="1582536" cy="1614541"/>
            <a:chOff x="4980249" y="1759337"/>
            <a:chExt cx="1582536" cy="1614541"/>
          </a:xfrm>
        </p:grpSpPr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125D9AC3-1C03-A209-C4DD-836650A2AB89}"/>
                </a:ext>
              </a:extLst>
            </p:cNvPr>
            <p:cNvGrpSpPr/>
            <p:nvPr/>
          </p:nvGrpSpPr>
          <p:grpSpPr>
            <a:xfrm>
              <a:off x="4980249" y="2332101"/>
              <a:ext cx="1582536" cy="1041777"/>
              <a:chOff x="3930382" y="3558710"/>
              <a:chExt cx="1582536" cy="1041777"/>
            </a:xfrm>
          </p:grpSpPr>
          <p:sp>
            <p:nvSpPr>
              <p:cNvPr id="36" name="CuadroTexto 35">
                <a:extLst>
                  <a:ext uri="{FF2B5EF4-FFF2-40B4-BE49-F238E27FC236}">
                    <a16:creationId xmlns:a16="http://schemas.microsoft.com/office/drawing/2014/main" id="{12D910BD-D579-3470-5AD0-6FD133CFD1C6}"/>
                  </a:ext>
                </a:extLst>
              </p:cNvPr>
              <p:cNvSpPr txBox="1"/>
              <p:nvPr/>
            </p:nvSpPr>
            <p:spPr>
              <a:xfrm>
                <a:off x="3930382" y="3558710"/>
                <a:ext cx="15825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2800" dirty="0">
                    <a:solidFill>
                      <a:srgbClr val="919191"/>
                    </a:solidFill>
                    <a:latin typeface="Gotham Rounded Bold" panose="02000000000000000000" pitchFamily="50" charset="0"/>
                  </a:rPr>
                  <a:t>9,329</a:t>
                </a:r>
              </a:p>
            </p:txBody>
          </p:sp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E011DF49-2DB3-E62A-79F2-FA7249B6254D}"/>
                  </a:ext>
                </a:extLst>
              </p:cNvPr>
              <p:cNvSpPr txBox="1"/>
              <p:nvPr/>
            </p:nvSpPr>
            <p:spPr>
              <a:xfrm>
                <a:off x="3930384" y="4015712"/>
                <a:ext cx="15825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rgbClr val="919191"/>
                    </a:solidFill>
                    <a:latin typeface="Gotham Rounded Medium" pitchFamily="50" charset="0"/>
                  </a:rPr>
                  <a:t>Instituciones Educativas</a:t>
                </a:r>
              </a:p>
            </p:txBody>
          </p:sp>
        </p:grpSp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0119F712-B61F-B80F-F203-9FC0209FC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7498" t="14814" r="58490" b="63521"/>
            <a:stretch/>
          </p:blipFill>
          <p:spPr>
            <a:xfrm>
              <a:off x="5366324" y="1759337"/>
              <a:ext cx="875110" cy="557411"/>
            </a:xfrm>
            <a:prstGeom prst="rect">
              <a:avLst/>
            </a:prstGeom>
          </p:spPr>
        </p:pic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361BF70E-61AD-1EE3-D384-88FB8F5BAE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96342" y="347090"/>
            <a:ext cx="1898192" cy="304488"/>
          </a:xfrm>
          <a:prstGeom prst="rect">
            <a:avLst/>
          </a:prstGeom>
        </p:spPr>
      </p:pic>
      <p:sp>
        <p:nvSpPr>
          <p:cNvPr id="19" name="Título 11">
            <a:extLst>
              <a:ext uri="{FF2B5EF4-FFF2-40B4-BE49-F238E27FC236}">
                <a16:creationId xmlns:a16="http://schemas.microsoft.com/office/drawing/2014/main" id="{93833AC5-43F2-334B-2EC3-8E665B5E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67" y="511380"/>
            <a:ext cx="6560934" cy="354900"/>
          </a:xfrm>
        </p:spPr>
        <p:txBody>
          <a:bodyPr/>
          <a:lstStyle/>
          <a:p>
            <a:r>
              <a:rPr lang="es-PE" sz="2400" dirty="0"/>
              <a:t>Educación Digital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43C6EF2D-A3C0-9E94-4A96-0C44F8751DEB}"/>
              </a:ext>
            </a:extLst>
          </p:cNvPr>
          <p:cNvCxnSpPr>
            <a:cxnSpLocks/>
          </p:cNvCxnSpPr>
          <p:nvPr/>
        </p:nvCxnSpPr>
        <p:spPr>
          <a:xfrm>
            <a:off x="359947" y="926616"/>
            <a:ext cx="3473796" cy="0"/>
          </a:xfrm>
          <a:prstGeom prst="line">
            <a:avLst/>
          </a:prstGeom>
          <a:ln w="25400">
            <a:solidFill>
              <a:srgbClr val="67A66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19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098790C-6F06-0C33-BA92-70DAD9D31F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4000" y="6197600"/>
            <a:ext cx="2099733" cy="601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98DAE8D-F449-4583-84B7-C3137B21B0CB}"/>
              </a:ext>
            </a:extLst>
          </p:cNvPr>
          <p:cNvGrpSpPr/>
          <p:nvPr/>
        </p:nvGrpSpPr>
        <p:grpSpPr>
          <a:xfrm>
            <a:off x="254000" y="3232135"/>
            <a:ext cx="6781066" cy="724730"/>
            <a:chOff x="254000" y="3232135"/>
            <a:chExt cx="6781066" cy="724730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13DFEC04-A09E-8ECF-8613-946F5470C7DA}"/>
                </a:ext>
              </a:extLst>
            </p:cNvPr>
            <p:cNvSpPr txBox="1"/>
            <p:nvPr/>
          </p:nvSpPr>
          <p:spPr>
            <a:xfrm>
              <a:off x="254000" y="3372343"/>
              <a:ext cx="6781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>
                  <a:solidFill>
                    <a:srgbClr val="FED716"/>
                  </a:solidFill>
                  <a:latin typeface="+mj-lt"/>
                </a:rPr>
                <a:t>Nuestro programa:</a:t>
              </a:r>
            </a:p>
          </p:txBody>
        </p:sp>
        <p:pic>
          <p:nvPicPr>
            <p:cNvPr id="10" name="Imagen 9" descr="Logotipo&#10;&#10;Descripción generada automáticamente con confianza media">
              <a:extLst>
                <a:ext uri="{FF2B5EF4-FFF2-40B4-BE49-F238E27FC236}">
                  <a16:creationId xmlns:a16="http://schemas.microsoft.com/office/drawing/2014/main" id="{86684A8C-73B1-D690-AD63-0CE8620B8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474" y="3232135"/>
              <a:ext cx="1984634" cy="724730"/>
            </a:xfrm>
            <a:prstGeom prst="rect">
              <a:avLst/>
            </a:prstGeom>
          </p:spPr>
        </p:pic>
      </p:grpSp>
      <p:pic>
        <p:nvPicPr>
          <p:cNvPr id="23" name="Imagen 22" descr="Un grupo de personas sentadas&#10;&#10;Descripción generada automáticamente">
            <a:extLst>
              <a:ext uri="{FF2B5EF4-FFF2-40B4-BE49-F238E27FC236}">
                <a16:creationId xmlns:a16="http://schemas.microsoft.com/office/drawing/2014/main" id="{BF771FC4-7B35-5585-61F0-2F90652FA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8" r="30658"/>
          <a:stretch/>
        </p:blipFill>
        <p:spPr>
          <a:xfrm>
            <a:off x="7927162" y="1055730"/>
            <a:ext cx="3367371" cy="580227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361BF70E-61AD-1EE3-D384-88FB8F5BA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96342" y="347090"/>
            <a:ext cx="1898192" cy="304488"/>
          </a:xfrm>
          <a:prstGeom prst="rect">
            <a:avLst/>
          </a:prstGeom>
        </p:spPr>
      </p:pic>
      <p:sp>
        <p:nvSpPr>
          <p:cNvPr id="37" name="Título 11">
            <a:extLst>
              <a:ext uri="{FF2B5EF4-FFF2-40B4-BE49-F238E27FC236}">
                <a16:creationId xmlns:a16="http://schemas.microsoft.com/office/drawing/2014/main" id="{93833AC5-43F2-334B-2EC3-8E665B5E206C}"/>
              </a:ext>
            </a:extLst>
          </p:cNvPr>
          <p:cNvSpPr txBox="1">
            <a:spLocks/>
          </p:cNvSpPr>
          <p:nvPr/>
        </p:nvSpPr>
        <p:spPr>
          <a:xfrm>
            <a:off x="246267" y="511380"/>
            <a:ext cx="6704866" cy="354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59595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400"/>
              <a:t>Desarrollo Habilidades Socioemocionales</a:t>
            </a:r>
            <a:endParaRPr lang="es-PE" sz="2400" dirty="0"/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5992CF56-9654-FCDF-7D65-E8EBCD62B52E}"/>
              </a:ext>
            </a:extLst>
          </p:cNvPr>
          <p:cNvCxnSpPr>
            <a:cxnSpLocks/>
          </p:cNvCxnSpPr>
          <p:nvPr/>
        </p:nvCxnSpPr>
        <p:spPr>
          <a:xfrm>
            <a:off x="359947" y="915270"/>
            <a:ext cx="3988176" cy="11346"/>
          </a:xfrm>
          <a:prstGeom prst="line">
            <a:avLst/>
          </a:prstGeom>
          <a:ln w="25400">
            <a:solidFill>
              <a:srgbClr val="FEDF4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9F195AF-8371-D0E3-EAD1-8478812D7AD8}"/>
              </a:ext>
            </a:extLst>
          </p:cNvPr>
          <p:cNvSpPr txBox="1"/>
          <p:nvPr/>
        </p:nvSpPr>
        <p:spPr>
          <a:xfrm>
            <a:off x="246266" y="1288151"/>
            <a:ext cx="7398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595959"/>
                </a:solidFill>
                <a:latin typeface="Gotham Rounded Book" pitchFamily="50" charset="0"/>
              </a:rPr>
              <a:t>Fortalecemos competencias socioemocionales y valores en los estudiantes para su desarrollo integral, en el marco de una convivencia escolar democrática.</a:t>
            </a:r>
          </a:p>
        </p:txBody>
      </p:sp>
      <p:sp>
        <p:nvSpPr>
          <p:cNvPr id="64" name="Rectángulo 63">
            <a:extLst>
              <a:ext uri="{FF2B5EF4-FFF2-40B4-BE49-F238E27FC236}">
                <a16:creationId xmlns:a16="http://schemas.microsoft.com/office/drawing/2014/main" id="{69439EBF-B85B-1CC1-7419-A95547F3457B}"/>
              </a:ext>
            </a:extLst>
          </p:cNvPr>
          <p:cNvSpPr/>
          <p:nvPr/>
        </p:nvSpPr>
        <p:spPr>
          <a:xfrm>
            <a:off x="228324" y="1167433"/>
            <a:ext cx="7398117" cy="1770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B0BFE3F1-F557-39BE-BDE9-6DB4DEB04A62}"/>
              </a:ext>
            </a:extLst>
          </p:cNvPr>
          <p:cNvGrpSpPr/>
          <p:nvPr/>
        </p:nvGrpSpPr>
        <p:grpSpPr>
          <a:xfrm>
            <a:off x="246267" y="4777752"/>
            <a:ext cx="6845813" cy="601133"/>
            <a:chOff x="246267" y="4909493"/>
            <a:chExt cx="6845813" cy="601133"/>
          </a:xfrm>
        </p:grpSpPr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FCF2018B-4F69-74EA-364D-34473C57968C}"/>
                </a:ext>
              </a:extLst>
            </p:cNvPr>
            <p:cNvSpPr txBox="1"/>
            <p:nvPr/>
          </p:nvSpPr>
          <p:spPr>
            <a:xfrm>
              <a:off x="246267" y="5040782"/>
              <a:ext cx="6781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>
                  <a:solidFill>
                    <a:srgbClr val="FED716"/>
                  </a:solidFill>
                  <a:latin typeface="+mj-lt"/>
                </a:rPr>
                <a:t>Empresas comprometidas:</a:t>
              </a:r>
            </a:p>
          </p:txBody>
        </p:sp>
        <p:pic>
          <p:nvPicPr>
            <p:cNvPr id="46" name="Picture 2" descr="Login">
              <a:extLst>
                <a:ext uri="{FF2B5EF4-FFF2-40B4-BE49-F238E27FC236}">
                  <a16:creationId xmlns:a16="http://schemas.microsoft.com/office/drawing/2014/main" id="{1DEEF773-ABEA-C065-C75A-47637DA95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791" y="4909493"/>
              <a:ext cx="1157738" cy="601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47A4280D-45C2-8201-6E12-EC5FD142B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190" y="5109524"/>
              <a:ext cx="1680890" cy="201070"/>
            </a:xfrm>
            <a:prstGeom prst="rect">
              <a:avLst/>
            </a:prstGeom>
          </p:spPr>
        </p:pic>
      </p:grpSp>
      <p:grpSp>
        <p:nvGrpSpPr>
          <p:cNvPr id="65" name="Grupo 64">
            <a:extLst>
              <a:ext uri="{FF2B5EF4-FFF2-40B4-BE49-F238E27FC236}">
                <a16:creationId xmlns:a16="http://schemas.microsoft.com/office/drawing/2014/main" id="{C28864DC-6068-D1DC-3CEA-5FF9C4B6737D}"/>
              </a:ext>
            </a:extLst>
          </p:cNvPr>
          <p:cNvGrpSpPr/>
          <p:nvPr/>
        </p:nvGrpSpPr>
        <p:grpSpPr>
          <a:xfrm>
            <a:off x="361178" y="1114695"/>
            <a:ext cx="1582534" cy="1520092"/>
            <a:chOff x="618800" y="1607565"/>
            <a:chExt cx="1582534" cy="1520092"/>
          </a:xfrm>
        </p:grpSpPr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id="{D52AEB45-765E-4E48-7E4A-FA56D787748A}"/>
                </a:ext>
              </a:extLst>
            </p:cNvPr>
            <p:cNvGrpSpPr/>
            <p:nvPr/>
          </p:nvGrpSpPr>
          <p:grpSpPr>
            <a:xfrm>
              <a:off x="618800" y="2332101"/>
              <a:ext cx="1582534" cy="795556"/>
              <a:chOff x="618800" y="1723568"/>
              <a:chExt cx="1582534" cy="795556"/>
            </a:xfrm>
          </p:grpSpPr>
          <p:sp>
            <p:nvSpPr>
              <p:cNvPr id="68" name="CuadroTexto 67">
                <a:extLst>
                  <a:ext uri="{FF2B5EF4-FFF2-40B4-BE49-F238E27FC236}">
                    <a16:creationId xmlns:a16="http://schemas.microsoft.com/office/drawing/2014/main" id="{9447C974-C71E-AF29-8440-4B0F1A1B99A4}"/>
                  </a:ext>
                </a:extLst>
              </p:cNvPr>
              <p:cNvSpPr txBox="1"/>
              <p:nvPr/>
            </p:nvSpPr>
            <p:spPr>
              <a:xfrm>
                <a:off x="618800" y="1723568"/>
                <a:ext cx="15825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3200" dirty="0">
                    <a:solidFill>
                      <a:srgbClr val="919191"/>
                    </a:solidFill>
                    <a:latin typeface="Gotham Rounded Bold" panose="02000000000000000000" pitchFamily="50" charset="0"/>
                  </a:rPr>
                  <a:t>182</a:t>
                </a:r>
              </a:p>
            </p:txBody>
          </p:sp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54523FE0-5F27-724D-EA18-6A6C7F4915F0}"/>
                  </a:ext>
                </a:extLst>
              </p:cNvPr>
              <p:cNvSpPr txBox="1"/>
              <p:nvPr/>
            </p:nvSpPr>
            <p:spPr>
              <a:xfrm>
                <a:off x="618800" y="2180570"/>
                <a:ext cx="15825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rgbClr val="919191"/>
                    </a:solidFill>
                    <a:latin typeface="Gotham Rounded Medium" pitchFamily="50" charset="0"/>
                  </a:rPr>
                  <a:t>Docentes</a:t>
                </a:r>
              </a:p>
            </p:txBody>
          </p:sp>
        </p:grpSp>
        <p:pic>
          <p:nvPicPr>
            <p:cNvPr id="67" name="Imagen 66">
              <a:extLst>
                <a:ext uri="{FF2B5EF4-FFF2-40B4-BE49-F238E27FC236}">
                  <a16:creationId xmlns:a16="http://schemas.microsoft.com/office/drawing/2014/main" id="{8C75923C-E430-9BB5-883C-981840AE4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6206" t="58869" r="9810" b="19465"/>
            <a:stretch/>
          </p:blipFill>
          <p:spPr>
            <a:xfrm>
              <a:off x="812017" y="1607565"/>
              <a:ext cx="1196098" cy="762498"/>
            </a:xfrm>
            <a:prstGeom prst="rect">
              <a:avLst/>
            </a:prstGeom>
          </p:spPr>
        </p:pic>
      </p:grpSp>
      <p:grpSp>
        <p:nvGrpSpPr>
          <p:cNvPr id="4096" name="Grupo 4095">
            <a:extLst>
              <a:ext uri="{FF2B5EF4-FFF2-40B4-BE49-F238E27FC236}">
                <a16:creationId xmlns:a16="http://schemas.microsoft.com/office/drawing/2014/main" id="{A77D752E-46CE-7D08-2AD3-D7C5F8AF2843}"/>
              </a:ext>
            </a:extLst>
          </p:cNvPr>
          <p:cNvGrpSpPr/>
          <p:nvPr/>
        </p:nvGrpSpPr>
        <p:grpSpPr>
          <a:xfrm>
            <a:off x="3034352" y="1154766"/>
            <a:ext cx="1582534" cy="1488788"/>
            <a:chOff x="2799525" y="1638869"/>
            <a:chExt cx="1582534" cy="1488788"/>
          </a:xfrm>
        </p:grpSpPr>
        <p:grpSp>
          <p:nvGrpSpPr>
            <p:cNvPr id="4097" name="Grupo 4096">
              <a:extLst>
                <a:ext uri="{FF2B5EF4-FFF2-40B4-BE49-F238E27FC236}">
                  <a16:creationId xmlns:a16="http://schemas.microsoft.com/office/drawing/2014/main" id="{179C9E80-3364-3C7E-9074-50C9DD5EBC9D}"/>
                </a:ext>
              </a:extLst>
            </p:cNvPr>
            <p:cNvGrpSpPr/>
            <p:nvPr/>
          </p:nvGrpSpPr>
          <p:grpSpPr>
            <a:xfrm>
              <a:off x="2799525" y="2332101"/>
              <a:ext cx="1582534" cy="795556"/>
              <a:chOff x="3322799" y="1962036"/>
              <a:chExt cx="1582534" cy="795556"/>
            </a:xfrm>
          </p:grpSpPr>
          <p:sp>
            <p:nvSpPr>
              <p:cNvPr id="4101" name="CuadroTexto 4100">
                <a:extLst>
                  <a:ext uri="{FF2B5EF4-FFF2-40B4-BE49-F238E27FC236}">
                    <a16:creationId xmlns:a16="http://schemas.microsoft.com/office/drawing/2014/main" id="{1635DA91-AB33-8659-7FC1-D6679F615D8D}"/>
                  </a:ext>
                </a:extLst>
              </p:cNvPr>
              <p:cNvSpPr txBox="1"/>
              <p:nvPr/>
            </p:nvSpPr>
            <p:spPr>
              <a:xfrm>
                <a:off x="3322799" y="1962036"/>
                <a:ext cx="15825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3200" dirty="0">
                    <a:solidFill>
                      <a:srgbClr val="919191"/>
                    </a:solidFill>
                    <a:latin typeface="Gotham Rounded Bold" panose="02000000000000000000" pitchFamily="50" charset="0"/>
                  </a:rPr>
                  <a:t>8,470</a:t>
                </a:r>
              </a:p>
            </p:txBody>
          </p:sp>
          <p:sp>
            <p:nvSpPr>
              <p:cNvPr id="4103" name="CuadroTexto 4102">
                <a:extLst>
                  <a:ext uri="{FF2B5EF4-FFF2-40B4-BE49-F238E27FC236}">
                    <a16:creationId xmlns:a16="http://schemas.microsoft.com/office/drawing/2014/main" id="{00880B52-78D6-F537-0972-D51DB1BA642B}"/>
                  </a:ext>
                </a:extLst>
              </p:cNvPr>
              <p:cNvSpPr txBox="1"/>
              <p:nvPr/>
            </p:nvSpPr>
            <p:spPr>
              <a:xfrm>
                <a:off x="3322799" y="2419038"/>
                <a:ext cx="15825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rgbClr val="919191"/>
                    </a:solidFill>
                    <a:latin typeface="Gotham Rounded Medium" pitchFamily="50" charset="0"/>
                  </a:rPr>
                  <a:t>Estudiantes</a:t>
                </a:r>
              </a:p>
            </p:txBody>
          </p:sp>
        </p:grpSp>
        <p:pic>
          <p:nvPicPr>
            <p:cNvPr id="4099" name="Imagen 4098">
              <a:extLst>
                <a:ext uri="{FF2B5EF4-FFF2-40B4-BE49-F238E27FC236}">
                  <a16:creationId xmlns:a16="http://schemas.microsoft.com/office/drawing/2014/main" id="{E66CDBE7-31E0-B2FF-4451-564131407E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907" t="57198" r="58490" b="21138"/>
            <a:stretch/>
          </p:blipFill>
          <p:spPr>
            <a:xfrm>
              <a:off x="3001469" y="1638869"/>
              <a:ext cx="1183582" cy="720214"/>
            </a:xfrm>
            <a:prstGeom prst="rect">
              <a:avLst/>
            </a:prstGeom>
          </p:spPr>
        </p:pic>
      </p:grpSp>
      <p:grpSp>
        <p:nvGrpSpPr>
          <p:cNvPr id="4105" name="Grupo 4104">
            <a:extLst>
              <a:ext uri="{FF2B5EF4-FFF2-40B4-BE49-F238E27FC236}">
                <a16:creationId xmlns:a16="http://schemas.microsoft.com/office/drawing/2014/main" id="{0BC2364F-7343-A650-51A5-ADA6A85F7C5C}"/>
              </a:ext>
            </a:extLst>
          </p:cNvPr>
          <p:cNvGrpSpPr/>
          <p:nvPr/>
        </p:nvGrpSpPr>
        <p:grpSpPr>
          <a:xfrm>
            <a:off x="5503405" y="1251522"/>
            <a:ext cx="1582536" cy="1614541"/>
            <a:chOff x="4980249" y="1759337"/>
            <a:chExt cx="1582536" cy="1614541"/>
          </a:xfrm>
        </p:grpSpPr>
        <p:grpSp>
          <p:nvGrpSpPr>
            <p:cNvPr id="4107" name="Grupo 4106">
              <a:extLst>
                <a:ext uri="{FF2B5EF4-FFF2-40B4-BE49-F238E27FC236}">
                  <a16:creationId xmlns:a16="http://schemas.microsoft.com/office/drawing/2014/main" id="{D7745697-2F3C-CE4F-E3B1-D37AAC010CB4}"/>
                </a:ext>
              </a:extLst>
            </p:cNvPr>
            <p:cNvGrpSpPr/>
            <p:nvPr/>
          </p:nvGrpSpPr>
          <p:grpSpPr>
            <a:xfrm>
              <a:off x="4980249" y="2332101"/>
              <a:ext cx="1582536" cy="1041777"/>
              <a:chOff x="3930382" y="3558710"/>
              <a:chExt cx="1582536" cy="1041777"/>
            </a:xfrm>
          </p:grpSpPr>
          <p:sp>
            <p:nvSpPr>
              <p:cNvPr id="4109" name="CuadroTexto 4108">
                <a:extLst>
                  <a:ext uri="{FF2B5EF4-FFF2-40B4-BE49-F238E27FC236}">
                    <a16:creationId xmlns:a16="http://schemas.microsoft.com/office/drawing/2014/main" id="{F761018A-14E9-6883-CD27-197BFBA6F6C1}"/>
                  </a:ext>
                </a:extLst>
              </p:cNvPr>
              <p:cNvSpPr txBox="1"/>
              <p:nvPr/>
            </p:nvSpPr>
            <p:spPr>
              <a:xfrm>
                <a:off x="3930382" y="3558710"/>
                <a:ext cx="15825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3200" dirty="0">
                    <a:solidFill>
                      <a:srgbClr val="919191"/>
                    </a:solidFill>
                    <a:latin typeface="Gotham Rounded Bold" panose="02000000000000000000" pitchFamily="50" charset="0"/>
                  </a:rPr>
                  <a:t>24</a:t>
                </a:r>
              </a:p>
            </p:txBody>
          </p:sp>
          <p:sp>
            <p:nvSpPr>
              <p:cNvPr id="4110" name="CuadroTexto 4109">
                <a:extLst>
                  <a:ext uri="{FF2B5EF4-FFF2-40B4-BE49-F238E27FC236}">
                    <a16:creationId xmlns:a16="http://schemas.microsoft.com/office/drawing/2014/main" id="{E555F75F-F64C-3F88-B843-3093A1F2CF50}"/>
                  </a:ext>
                </a:extLst>
              </p:cNvPr>
              <p:cNvSpPr txBox="1"/>
              <p:nvPr/>
            </p:nvSpPr>
            <p:spPr>
              <a:xfrm>
                <a:off x="3930384" y="4015712"/>
                <a:ext cx="15825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rgbClr val="919191"/>
                    </a:solidFill>
                    <a:latin typeface="Gotham Rounded Medium" pitchFamily="50" charset="0"/>
                  </a:rPr>
                  <a:t>Instituciones Educativas</a:t>
                </a:r>
              </a:p>
            </p:txBody>
          </p:sp>
        </p:grpSp>
        <p:pic>
          <p:nvPicPr>
            <p:cNvPr id="4108" name="Imagen 4107">
              <a:extLst>
                <a:ext uri="{FF2B5EF4-FFF2-40B4-BE49-F238E27FC236}">
                  <a16:creationId xmlns:a16="http://schemas.microsoft.com/office/drawing/2014/main" id="{8E7C79AA-54E6-66A3-984E-7BB8AED8E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498" t="14814" r="58490" b="63521"/>
            <a:stretch/>
          </p:blipFill>
          <p:spPr>
            <a:xfrm>
              <a:off x="5366324" y="1759337"/>
              <a:ext cx="875110" cy="557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90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098790C-6F06-0C33-BA92-70DAD9D31F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4000" y="6197600"/>
            <a:ext cx="2099733" cy="601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9F195AF-8371-D0E3-EAD1-8478812D7AD8}"/>
              </a:ext>
            </a:extLst>
          </p:cNvPr>
          <p:cNvSpPr txBox="1"/>
          <p:nvPr/>
        </p:nvSpPr>
        <p:spPr>
          <a:xfrm>
            <a:off x="246267" y="1288151"/>
            <a:ext cx="748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595959"/>
                </a:solidFill>
                <a:latin typeface="Gotham Rounded Book" pitchFamily="50" charset="0"/>
              </a:rPr>
              <a:t>Impulsamos el aprendizaje significativo de los estudiantes en las áreas curriculares de comunicación, matemática y ciencias, a través de la construcción de una relación de mutuo beneficio entre las comunidades y las instituciones educativas.</a:t>
            </a:r>
          </a:p>
        </p:txBody>
      </p:sp>
      <p:grpSp>
        <p:nvGrpSpPr>
          <p:cNvPr id="54" name="Grupo 53">
            <a:extLst>
              <a:ext uri="{FF2B5EF4-FFF2-40B4-BE49-F238E27FC236}">
                <a16:creationId xmlns:a16="http://schemas.microsoft.com/office/drawing/2014/main" id="{1ABD6A57-0DC5-C5ED-FB1C-E6F7555A1A14}"/>
              </a:ext>
            </a:extLst>
          </p:cNvPr>
          <p:cNvGrpSpPr/>
          <p:nvPr/>
        </p:nvGrpSpPr>
        <p:grpSpPr>
          <a:xfrm>
            <a:off x="254000" y="3103239"/>
            <a:ext cx="7312149" cy="1482915"/>
            <a:chOff x="254000" y="3025891"/>
            <a:chExt cx="7312149" cy="1482915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13DFEC04-A09E-8ECF-8613-946F5470C7DA}"/>
                </a:ext>
              </a:extLst>
            </p:cNvPr>
            <p:cNvSpPr txBox="1"/>
            <p:nvPr/>
          </p:nvSpPr>
          <p:spPr>
            <a:xfrm>
              <a:off x="254000" y="3294995"/>
              <a:ext cx="6781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>
                  <a:solidFill>
                    <a:srgbClr val="EF7370"/>
                  </a:solidFill>
                  <a:latin typeface="+mj-lt"/>
                </a:rPr>
                <a:t>Nuestros programas:</a:t>
              </a: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AB7C33CF-A034-1A36-D639-39E5E1DD6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3897" b="32770"/>
            <a:stretch/>
          </p:blipFill>
          <p:spPr>
            <a:xfrm>
              <a:off x="5063619" y="3158975"/>
              <a:ext cx="2502530" cy="621693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3A0470B1-9A29-1EC8-A151-34297F7C3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9755" y="3025891"/>
              <a:ext cx="1900224" cy="950113"/>
            </a:xfrm>
            <a:prstGeom prst="rect">
              <a:avLst/>
            </a:prstGeom>
          </p:spPr>
        </p:pic>
        <p:pic>
          <p:nvPicPr>
            <p:cNvPr id="1026" name="Picture 2" descr="Inicio - Instituto APOYO">
              <a:extLst>
                <a:ext uri="{FF2B5EF4-FFF2-40B4-BE49-F238E27FC236}">
                  <a16:creationId xmlns:a16="http://schemas.microsoft.com/office/drawing/2014/main" id="{57F25697-1254-7D95-5E96-86F0E8F3B8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442" y="4079822"/>
              <a:ext cx="897466" cy="428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Universidad Peruana Cayetano Heredia – Sitio principal de la universidad">
              <a:extLst>
                <a:ext uri="{FF2B5EF4-FFF2-40B4-BE49-F238E27FC236}">
                  <a16:creationId xmlns:a16="http://schemas.microsoft.com/office/drawing/2014/main" id="{0313D619-0200-6CF6-E055-B0FFA71149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8" t="27284" r="9366" b="28146"/>
            <a:stretch/>
          </p:blipFill>
          <p:spPr bwMode="auto">
            <a:xfrm>
              <a:off x="3082722" y="4079822"/>
              <a:ext cx="1227667" cy="398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5D28309-C746-4865-662C-513AA4CA839A}"/>
                </a:ext>
              </a:extLst>
            </p:cNvPr>
            <p:cNvSpPr txBox="1"/>
            <p:nvPr/>
          </p:nvSpPr>
          <p:spPr>
            <a:xfrm>
              <a:off x="1345566" y="4139703"/>
              <a:ext cx="13881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>
                  <a:solidFill>
                    <a:srgbClr val="595959"/>
                  </a:solidFill>
                  <a:latin typeface="Gotham Rounded Book" pitchFamily="50" charset="0"/>
                </a:rPr>
                <a:t>En alianza con:</a:t>
              </a:r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9FD89E9D-0588-E8D5-D835-30FF89406EFD}"/>
              </a:ext>
            </a:extLst>
          </p:cNvPr>
          <p:cNvGrpSpPr/>
          <p:nvPr/>
        </p:nvGrpSpPr>
        <p:grpSpPr>
          <a:xfrm>
            <a:off x="246267" y="4923824"/>
            <a:ext cx="7226720" cy="1635621"/>
            <a:chOff x="246267" y="4923824"/>
            <a:chExt cx="7226720" cy="1635621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CF2018B-4F69-74EA-364D-34473C57968C}"/>
                </a:ext>
              </a:extLst>
            </p:cNvPr>
            <p:cNvSpPr txBox="1"/>
            <p:nvPr/>
          </p:nvSpPr>
          <p:spPr>
            <a:xfrm>
              <a:off x="246267" y="4923824"/>
              <a:ext cx="6781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>
                  <a:solidFill>
                    <a:srgbClr val="EF7370"/>
                  </a:solidFill>
                  <a:latin typeface="+mj-lt"/>
                </a:rPr>
                <a:t>Empresas comprometidas:</a:t>
              </a:r>
            </a:p>
          </p:txBody>
        </p:sp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400F46E7-CA50-4D44-8E35-5B1255295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8891" y="5915367"/>
              <a:ext cx="1700986" cy="60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ia Minera Coimolache S.A | Lima | Facebook">
              <a:extLst>
                <a:ext uri="{FF2B5EF4-FFF2-40B4-BE49-F238E27FC236}">
                  <a16:creationId xmlns:a16="http://schemas.microsoft.com/office/drawing/2014/main" id="{EB1DF65B-7E59-858C-A824-F73B1E38AD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66" y="5836326"/>
              <a:ext cx="1619785" cy="723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COMPAÑÍA DE MINAS BUENAVENTURA S.A.A. | Cámara de comercio Canadá-Perú">
              <a:extLst>
                <a:ext uri="{FF2B5EF4-FFF2-40B4-BE49-F238E27FC236}">
                  <a16:creationId xmlns:a16="http://schemas.microsoft.com/office/drawing/2014/main" id="{E6B243EF-AD93-7809-1903-77CE074DB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46" b="40546"/>
            <a:stretch/>
          </p:blipFill>
          <p:spPr bwMode="auto">
            <a:xfrm>
              <a:off x="359947" y="5451121"/>
              <a:ext cx="1700986" cy="32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Cibeles">
              <a:extLst>
                <a:ext uri="{FF2B5EF4-FFF2-40B4-BE49-F238E27FC236}">
                  <a16:creationId xmlns:a16="http://schemas.microsoft.com/office/drawing/2014/main" id="{4B4CC891-0BF2-A850-825A-CF3F5FAB6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6933" y="5429493"/>
              <a:ext cx="1184949" cy="36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Emefin Portfolio Investments, Emefin Funds, Emefin Exits">
              <a:extLst>
                <a:ext uri="{FF2B5EF4-FFF2-40B4-BE49-F238E27FC236}">
                  <a16:creationId xmlns:a16="http://schemas.microsoft.com/office/drawing/2014/main" id="{DB2EB59D-63B4-B185-8226-1E456264E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7882" y="5407757"/>
              <a:ext cx="1395620" cy="408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8" descr="Hochschild Mining - Wikipedia">
              <a:extLst>
                <a:ext uri="{FF2B5EF4-FFF2-40B4-BE49-F238E27FC236}">
                  <a16:creationId xmlns:a16="http://schemas.microsoft.com/office/drawing/2014/main" id="{326EC1C9-A701-D150-4F6A-96290846D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503" y="5340201"/>
              <a:ext cx="1043484" cy="543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" name="Imagen 33" descr="Niño sentado en el pasto&#10;&#10;Descripción generada automáticamente con confianza media">
            <a:extLst>
              <a:ext uri="{FF2B5EF4-FFF2-40B4-BE49-F238E27FC236}">
                <a16:creationId xmlns:a16="http://schemas.microsoft.com/office/drawing/2014/main" id="{3F1E7788-45E1-F471-577A-6C46BB4C86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7" r="24342"/>
          <a:stretch/>
        </p:blipFill>
        <p:spPr>
          <a:xfrm>
            <a:off x="7927163" y="1055730"/>
            <a:ext cx="3367371" cy="5802268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361BF70E-61AD-1EE3-D384-88FB8F5BAE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96342" y="347090"/>
            <a:ext cx="1898192" cy="304488"/>
          </a:xfrm>
          <a:prstGeom prst="rect">
            <a:avLst/>
          </a:prstGeom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A52963B2-2210-707D-C84F-1DE11EF91172}"/>
              </a:ext>
            </a:extLst>
          </p:cNvPr>
          <p:cNvSpPr/>
          <p:nvPr/>
        </p:nvSpPr>
        <p:spPr>
          <a:xfrm>
            <a:off x="253999" y="1099888"/>
            <a:ext cx="7476067" cy="1770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111" name="Título 11">
            <a:extLst>
              <a:ext uri="{FF2B5EF4-FFF2-40B4-BE49-F238E27FC236}">
                <a16:creationId xmlns:a16="http://schemas.microsoft.com/office/drawing/2014/main" id="{93833AC5-43F2-334B-2EC3-8E665B5E206C}"/>
              </a:ext>
            </a:extLst>
          </p:cNvPr>
          <p:cNvSpPr txBox="1">
            <a:spLocks/>
          </p:cNvSpPr>
          <p:nvPr/>
        </p:nvSpPr>
        <p:spPr>
          <a:xfrm>
            <a:off x="246267" y="514216"/>
            <a:ext cx="6560934" cy="354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59595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400"/>
              <a:t>Calidad Educativa</a:t>
            </a:r>
            <a:endParaRPr lang="es-PE" sz="2400" dirty="0"/>
          </a:p>
        </p:txBody>
      </p:sp>
      <p:cxnSp>
        <p:nvCxnSpPr>
          <p:cNvPr id="4112" name="Conector recto 4111">
            <a:extLst>
              <a:ext uri="{FF2B5EF4-FFF2-40B4-BE49-F238E27FC236}">
                <a16:creationId xmlns:a16="http://schemas.microsoft.com/office/drawing/2014/main" id="{962F8DF6-21EA-C058-01E0-112F30537A42}"/>
              </a:ext>
            </a:extLst>
          </p:cNvPr>
          <p:cNvCxnSpPr>
            <a:cxnSpLocks/>
          </p:cNvCxnSpPr>
          <p:nvPr/>
        </p:nvCxnSpPr>
        <p:spPr>
          <a:xfrm>
            <a:off x="359947" y="923779"/>
            <a:ext cx="4017320" cy="0"/>
          </a:xfrm>
          <a:prstGeom prst="line">
            <a:avLst/>
          </a:prstGeom>
          <a:ln w="25400">
            <a:solidFill>
              <a:srgbClr val="EF737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28" name="Grupo 4127">
            <a:extLst>
              <a:ext uri="{FF2B5EF4-FFF2-40B4-BE49-F238E27FC236}">
                <a16:creationId xmlns:a16="http://schemas.microsoft.com/office/drawing/2014/main" id="{8B29DB7D-E3A3-A69A-508E-FB68DEC70057}"/>
              </a:ext>
            </a:extLst>
          </p:cNvPr>
          <p:cNvGrpSpPr/>
          <p:nvPr/>
        </p:nvGrpSpPr>
        <p:grpSpPr>
          <a:xfrm>
            <a:off x="359947" y="1112243"/>
            <a:ext cx="1582534" cy="1520092"/>
            <a:chOff x="618800" y="1607565"/>
            <a:chExt cx="1582534" cy="1520092"/>
          </a:xfrm>
        </p:grpSpPr>
        <p:grpSp>
          <p:nvGrpSpPr>
            <p:cNvPr id="4139" name="Grupo 4138">
              <a:extLst>
                <a:ext uri="{FF2B5EF4-FFF2-40B4-BE49-F238E27FC236}">
                  <a16:creationId xmlns:a16="http://schemas.microsoft.com/office/drawing/2014/main" id="{A125C5EA-E327-6181-6842-A61865F63490}"/>
                </a:ext>
              </a:extLst>
            </p:cNvPr>
            <p:cNvGrpSpPr/>
            <p:nvPr/>
          </p:nvGrpSpPr>
          <p:grpSpPr>
            <a:xfrm>
              <a:off x="618800" y="2332101"/>
              <a:ext cx="1582534" cy="795556"/>
              <a:chOff x="618800" y="1723568"/>
              <a:chExt cx="1582534" cy="795556"/>
            </a:xfrm>
          </p:grpSpPr>
          <p:sp>
            <p:nvSpPr>
              <p:cNvPr id="4141" name="CuadroTexto 4140">
                <a:extLst>
                  <a:ext uri="{FF2B5EF4-FFF2-40B4-BE49-F238E27FC236}">
                    <a16:creationId xmlns:a16="http://schemas.microsoft.com/office/drawing/2014/main" id="{C0E04975-4431-F506-071F-FBC5F78C1FBE}"/>
                  </a:ext>
                </a:extLst>
              </p:cNvPr>
              <p:cNvSpPr txBox="1"/>
              <p:nvPr/>
            </p:nvSpPr>
            <p:spPr>
              <a:xfrm>
                <a:off x="618800" y="1723568"/>
                <a:ext cx="15825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3200" dirty="0">
                    <a:solidFill>
                      <a:srgbClr val="919191"/>
                    </a:solidFill>
                    <a:latin typeface="Gotham Rounded Bold" panose="02000000000000000000" pitchFamily="50" charset="0"/>
                  </a:rPr>
                  <a:t>10,354</a:t>
                </a:r>
              </a:p>
            </p:txBody>
          </p:sp>
          <p:sp>
            <p:nvSpPr>
              <p:cNvPr id="4142" name="CuadroTexto 4141">
                <a:extLst>
                  <a:ext uri="{FF2B5EF4-FFF2-40B4-BE49-F238E27FC236}">
                    <a16:creationId xmlns:a16="http://schemas.microsoft.com/office/drawing/2014/main" id="{108B1B94-649F-D66F-0487-E5AB78ADBCBB}"/>
                  </a:ext>
                </a:extLst>
              </p:cNvPr>
              <p:cNvSpPr txBox="1"/>
              <p:nvPr/>
            </p:nvSpPr>
            <p:spPr>
              <a:xfrm>
                <a:off x="618800" y="2180570"/>
                <a:ext cx="15825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rgbClr val="919191"/>
                    </a:solidFill>
                    <a:latin typeface="Gotham Rounded Medium" pitchFamily="50" charset="0"/>
                  </a:rPr>
                  <a:t>Docentes</a:t>
                </a:r>
              </a:p>
            </p:txBody>
          </p:sp>
        </p:grpSp>
        <p:pic>
          <p:nvPicPr>
            <p:cNvPr id="4140" name="Imagen 4139">
              <a:extLst>
                <a:ext uri="{FF2B5EF4-FFF2-40B4-BE49-F238E27FC236}">
                  <a16:creationId xmlns:a16="http://schemas.microsoft.com/office/drawing/2014/main" id="{DB98BA6E-F222-FB05-B596-B222E6E3F9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6206" t="58869" r="9810" b="19465"/>
            <a:stretch/>
          </p:blipFill>
          <p:spPr>
            <a:xfrm>
              <a:off x="812017" y="1607565"/>
              <a:ext cx="1196098" cy="762498"/>
            </a:xfrm>
            <a:prstGeom prst="rect">
              <a:avLst/>
            </a:prstGeom>
          </p:spPr>
        </p:pic>
      </p:grpSp>
      <p:grpSp>
        <p:nvGrpSpPr>
          <p:cNvPr id="4129" name="Grupo 4128">
            <a:extLst>
              <a:ext uri="{FF2B5EF4-FFF2-40B4-BE49-F238E27FC236}">
                <a16:creationId xmlns:a16="http://schemas.microsoft.com/office/drawing/2014/main" id="{602C52D2-CF0A-DECD-B7FA-A969CCEA6D0C}"/>
              </a:ext>
            </a:extLst>
          </p:cNvPr>
          <p:cNvGrpSpPr/>
          <p:nvPr/>
        </p:nvGrpSpPr>
        <p:grpSpPr>
          <a:xfrm>
            <a:off x="2904703" y="1143547"/>
            <a:ext cx="1834352" cy="1488788"/>
            <a:chOff x="2673616" y="1638869"/>
            <a:chExt cx="1834352" cy="1488788"/>
          </a:xfrm>
        </p:grpSpPr>
        <p:grpSp>
          <p:nvGrpSpPr>
            <p:cNvPr id="4135" name="Grupo 4134">
              <a:extLst>
                <a:ext uri="{FF2B5EF4-FFF2-40B4-BE49-F238E27FC236}">
                  <a16:creationId xmlns:a16="http://schemas.microsoft.com/office/drawing/2014/main" id="{4D7EE96D-3419-C92C-BD48-4B25B6A76E5D}"/>
                </a:ext>
              </a:extLst>
            </p:cNvPr>
            <p:cNvGrpSpPr/>
            <p:nvPr/>
          </p:nvGrpSpPr>
          <p:grpSpPr>
            <a:xfrm>
              <a:off x="2673616" y="2332101"/>
              <a:ext cx="1834352" cy="795556"/>
              <a:chOff x="3196890" y="1962036"/>
              <a:chExt cx="1834352" cy="795556"/>
            </a:xfrm>
          </p:grpSpPr>
          <p:sp>
            <p:nvSpPr>
              <p:cNvPr id="4137" name="CuadroTexto 4136">
                <a:extLst>
                  <a:ext uri="{FF2B5EF4-FFF2-40B4-BE49-F238E27FC236}">
                    <a16:creationId xmlns:a16="http://schemas.microsoft.com/office/drawing/2014/main" id="{8CA6ABFD-9FB5-8F79-E141-A76128C15F93}"/>
                  </a:ext>
                </a:extLst>
              </p:cNvPr>
              <p:cNvSpPr txBox="1"/>
              <p:nvPr/>
            </p:nvSpPr>
            <p:spPr>
              <a:xfrm>
                <a:off x="3196890" y="1962036"/>
                <a:ext cx="18343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3200" dirty="0">
                    <a:solidFill>
                      <a:srgbClr val="919191"/>
                    </a:solidFill>
                    <a:latin typeface="Gotham Rounded Bold" panose="02000000000000000000" pitchFamily="50" charset="0"/>
                  </a:rPr>
                  <a:t>121,961</a:t>
                </a:r>
              </a:p>
            </p:txBody>
          </p:sp>
          <p:sp>
            <p:nvSpPr>
              <p:cNvPr id="4138" name="CuadroTexto 4137">
                <a:extLst>
                  <a:ext uri="{FF2B5EF4-FFF2-40B4-BE49-F238E27FC236}">
                    <a16:creationId xmlns:a16="http://schemas.microsoft.com/office/drawing/2014/main" id="{FF860E66-1CD9-4B12-2FD0-E8BB34C730AF}"/>
                  </a:ext>
                </a:extLst>
              </p:cNvPr>
              <p:cNvSpPr txBox="1"/>
              <p:nvPr/>
            </p:nvSpPr>
            <p:spPr>
              <a:xfrm>
                <a:off x="3322799" y="2419038"/>
                <a:ext cx="15825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rgbClr val="919191"/>
                    </a:solidFill>
                    <a:latin typeface="Gotham Rounded Medium" pitchFamily="50" charset="0"/>
                  </a:rPr>
                  <a:t>Estudiantes</a:t>
                </a:r>
              </a:p>
            </p:txBody>
          </p:sp>
        </p:grpSp>
        <p:pic>
          <p:nvPicPr>
            <p:cNvPr id="4136" name="Imagen 4135">
              <a:extLst>
                <a:ext uri="{FF2B5EF4-FFF2-40B4-BE49-F238E27FC236}">
                  <a16:creationId xmlns:a16="http://schemas.microsoft.com/office/drawing/2014/main" id="{D8B1FAFF-F9C2-404A-649D-F83868CB0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5907" t="57198" r="58490" b="21138"/>
            <a:stretch/>
          </p:blipFill>
          <p:spPr>
            <a:xfrm>
              <a:off x="3001469" y="1638869"/>
              <a:ext cx="1183582" cy="720214"/>
            </a:xfrm>
            <a:prstGeom prst="rect">
              <a:avLst/>
            </a:prstGeom>
          </p:spPr>
        </p:pic>
      </p:grpSp>
      <p:grpSp>
        <p:nvGrpSpPr>
          <p:cNvPr id="4130" name="Grupo 4129">
            <a:extLst>
              <a:ext uri="{FF2B5EF4-FFF2-40B4-BE49-F238E27FC236}">
                <a16:creationId xmlns:a16="http://schemas.microsoft.com/office/drawing/2014/main" id="{91778D65-CCD3-B654-D822-92171A471689}"/>
              </a:ext>
            </a:extLst>
          </p:cNvPr>
          <p:cNvGrpSpPr/>
          <p:nvPr/>
        </p:nvGrpSpPr>
        <p:grpSpPr>
          <a:xfrm>
            <a:off x="5508422" y="1247081"/>
            <a:ext cx="1582536" cy="1614541"/>
            <a:chOff x="4980249" y="1759337"/>
            <a:chExt cx="1582536" cy="1614541"/>
          </a:xfrm>
        </p:grpSpPr>
        <p:grpSp>
          <p:nvGrpSpPr>
            <p:cNvPr id="4131" name="Grupo 4130">
              <a:extLst>
                <a:ext uri="{FF2B5EF4-FFF2-40B4-BE49-F238E27FC236}">
                  <a16:creationId xmlns:a16="http://schemas.microsoft.com/office/drawing/2014/main" id="{C164EA42-D20D-66E8-CF2F-BC916518A32C}"/>
                </a:ext>
              </a:extLst>
            </p:cNvPr>
            <p:cNvGrpSpPr/>
            <p:nvPr/>
          </p:nvGrpSpPr>
          <p:grpSpPr>
            <a:xfrm>
              <a:off x="4980249" y="2332101"/>
              <a:ext cx="1582536" cy="1041777"/>
              <a:chOff x="3930382" y="3558710"/>
              <a:chExt cx="1582536" cy="1041777"/>
            </a:xfrm>
          </p:grpSpPr>
          <p:sp>
            <p:nvSpPr>
              <p:cNvPr id="4133" name="CuadroTexto 4132">
                <a:extLst>
                  <a:ext uri="{FF2B5EF4-FFF2-40B4-BE49-F238E27FC236}">
                    <a16:creationId xmlns:a16="http://schemas.microsoft.com/office/drawing/2014/main" id="{D1CEBA00-2314-BEB6-4D8D-4D93849F6F29}"/>
                  </a:ext>
                </a:extLst>
              </p:cNvPr>
              <p:cNvSpPr txBox="1"/>
              <p:nvPr/>
            </p:nvSpPr>
            <p:spPr>
              <a:xfrm>
                <a:off x="3930382" y="3558710"/>
                <a:ext cx="15825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3200" dirty="0">
                    <a:solidFill>
                      <a:srgbClr val="919191"/>
                    </a:solidFill>
                    <a:latin typeface="Gotham Rounded Bold" panose="02000000000000000000" pitchFamily="50" charset="0"/>
                  </a:rPr>
                  <a:t>2,039</a:t>
                </a:r>
              </a:p>
            </p:txBody>
          </p:sp>
          <p:sp>
            <p:nvSpPr>
              <p:cNvPr id="4134" name="CuadroTexto 4133">
                <a:extLst>
                  <a:ext uri="{FF2B5EF4-FFF2-40B4-BE49-F238E27FC236}">
                    <a16:creationId xmlns:a16="http://schemas.microsoft.com/office/drawing/2014/main" id="{F6B604FE-E73F-66FF-A1F2-C8E22D94F9D6}"/>
                  </a:ext>
                </a:extLst>
              </p:cNvPr>
              <p:cNvSpPr txBox="1"/>
              <p:nvPr/>
            </p:nvSpPr>
            <p:spPr>
              <a:xfrm>
                <a:off x="3930384" y="4015712"/>
                <a:ext cx="15825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rgbClr val="919191"/>
                    </a:solidFill>
                    <a:latin typeface="Gotham Rounded Medium" pitchFamily="50" charset="0"/>
                  </a:rPr>
                  <a:t>Instituciones Educativas</a:t>
                </a:r>
              </a:p>
            </p:txBody>
          </p:sp>
        </p:grpSp>
        <p:pic>
          <p:nvPicPr>
            <p:cNvPr id="4132" name="Imagen 4131">
              <a:extLst>
                <a:ext uri="{FF2B5EF4-FFF2-40B4-BE49-F238E27FC236}">
                  <a16:creationId xmlns:a16="http://schemas.microsoft.com/office/drawing/2014/main" id="{80C733EC-727D-21F7-1871-A069725ED7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7498" t="14814" r="58490" b="63521"/>
            <a:stretch/>
          </p:blipFill>
          <p:spPr>
            <a:xfrm>
              <a:off x="5366324" y="1759337"/>
              <a:ext cx="875110" cy="557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121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A098790C-6F06-0C33-BA92-70DAD9D31F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4000" y="6197600"/>
            <a:ext cx="2099733" cy="601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0F16B9C-D7E1-7379-0D83-5E710969D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6342" y="347090"/>
            <a:ext cx="1898192" cy="304488"/>
          </a:xfrm>
          <a:prstGeom prst="rect">
            <a:avLst/>
          </a:prstGeom>
        </p:spPr>
      </p:pic>
      <p:sp>
        <p:nvSpPr>
          <p:cNvPr id="7" name="Título 11">
            <a:extLst>
              <a:ext uri="{FF2B5EF4-FFF2-40B4-BE49-F238E27FC236}">
                <a16:creationId xmlns:a16="http://schemas.microsoft.com/office/drawing/2014/main" id="{93833AC5-43F2-334B-2EC3-8E665B5E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67" y="522726"/>
            <a:ext cx="6560934" cy="354900"/>
          </a:xfrm>
        </p:spPr>
        <p:txBody>
          <a:bodyPr/>
          <a:lstStyle/>
          <a:p>
            <a:r>
              <a:rPr lang="es-PE" sz="2400" dirty="0"/>
              <a:t>Iniciativas a nivel Nacional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62F8DF6-21EA-C058-01E0-112F30537A42}"/>
              </a:ext>
            </a:extLst>
          </p:cNvPr>
          <p:cNvCxnSpPr>
            <a:cxnSpLocks/>
          </p:cNvCxnSpPr>
          <p:nvPr/>
        </p:nvCxnSpPr>
        <p:spPr>
          <a:xfrm>
            <a:off x="359947" y="932289"/>
            <a:ext cx="4017320" cy="0"/>
          </a:xfrm>
          <a:prstGeom prst="line">
            <a:avLst/>
          </a:prstGeom>
          <a:ln w="25400">
            <a:solidFill>
              <a:srgbClr val="74C7D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>
            <a:extLst>
              <a:ext uri="{FF2B5EF4-FFF2-40B4-BE49-F238E27FC236}">
                <a16:creationId xmlns:a16="http://schemas.microsoft.com/office/drawing/2014/main" id="{8A90C2AD-89C4-A1CD-561A-83DEF2EDB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0" r="28761"/>
          <a:stretch/>
        </p:blipFill>
        <p:spPr>
          <a:xfrm>
            <a:off x="7933267" y="1066248"/>
            <a:ext cx="3361267" cy="5791751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10523990-D6C0-6374-EDD6-A76AF6AFDE59}"/>
              </a:ext>
            </a:extLst>
          </p:cNvPr>
          <p:cNvGrpSpPr/>
          <p:nvPr/>
        </p:nvGrpSpPr>
        <p:grpSpPr>
          <a:xfrm>
            <a:off x="346840" y="1489240"/>
            <a:ext cx="7120760" cy="738664"/>
            <a:chOff x="346840" y="1489240"/>
            <a:chExt cx="7120760" cy="738664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9F195AF-8371-D0E3-EAD1-8478812D7AD8}"/>
                </a:ext>
              </a:extLst>
            </p:cNvPr>
            <p:cNvSpPr txBox="1"/>
            <p:nvPr/>
          </p:nvSpPr>
          <p:spPr>
            <a:xfrm>
              <a:off x="2794000" y="1489240"/>
              <a:ext cx="4673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>
                  <a:solidFill>
                    <a:srgbClr val="595959"/>
                  </a:solidFill>
                  <a:latin typeface="Gotham Rounded Book" pitchFamily="50" charset="0"/>
                </a:rPr>
                <a:t>Una iniciativa que motiva a los estudiantes a priorizar las matemáticas y ponerla visible como un aprendizaje prioritario.</a:t>
              </a: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AB8E8F45-8BB4-3452-2C25-4987189C1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6840" y="1603142"/>
              <a:ext cx="2252429" cy="510860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F08C49B-77DB-8A4F-39C0-DBBFA4F80D38}"/>
              </a:ext>
            </a:extLst>
          </p:cNvPr>
          <p:cNvGrpSpPr/>
          <p:nvPr/>
        </p:nvGrpSpPr>
        <p:grpSpPr>
          <a:xfrm>
            <a:off x="954533" y="3102111"/>
            <a:ext cx="6513067" cy="1169551"/>
            <a:chOff x="954533" y="3102111"/>
            <a:chExt cx="6513067" cy="1169551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4A2F544D-D1CE-0A5C-8B11-8A54639EF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533" y="3249863"/>
              <a:ext cx="1037043" cy="874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99001F6C-A1B5-3229-5003-3EE52FBFC297}"/>
                </a:ext>
              </a:extLst>
            </p:cNvPr>
            <p:cNvSpPr txBox="1"/>
            <p:nvPr/>
          </p:nvSpPr>
          <p:spPr>
            <a:xfrm>
              <a:off x="2794000" y="3102111"/>
              <a:ext cx="46736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>
                  <a:solidFill>
                    <a:srgbClr val="595959"/>
                  </a:solidFill>
                  <a:latin typeface="Gotham Rounded Book" pitchFamily="50" charset="0"/>
                </a:rPr>
                <a:t>Concurso que reconoce las buenas prácticas, el esfuerzo, compromiso y organización de los directores, maestros y la comunidad educativa en su conjunto, para mejorar significativamente los aprendizajes de los estudiantes peruanos.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394F6978-0E6A-DB67-6238-7E2558CDE410}"/>
              </a:ext>
            </a:extLst>
          </p:cNvPr>
          <p:cNvGrpSpPr/>
          <p:nvPr/>
        </p:nvGrpSpPr>
        <p:grpSpPr>
          <a:xfrm>
            <a:off x="793069" y="5171127"/>
            <a:ext cx="6674531" cy="1055736"/>
            <a:chOff x="793069" y="5196528"/>
            <a:chExt cx="6674531" cy="1055736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20CF11A-EA85-D94F-F389-9F4391E3A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069" y="5196528"/>
              <a:ext cx="1359969" cy="1055736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825E7379-9CE7-22A1-596A-4D6B75DED396}"/>
                </a:ext>
              </a:extLst>
            </p:cNvPr>
            <p:cNvSpPr txBox="1"/>
            <p:nvPr/>
          </p:nvSpPr>
          <p:spPr>
            <a:xfrm>
              <a:off x="2794000" y="5247342"/>
              <a:ext cx="46736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>
                  <a:solidFill>
                    <a:srgbClr val="595959"/>
                  </a:solidFill>
                  <a:latin typeface="Gotham Rounded Book" pitchFamily="50" charset="0"/>
                </a:rPr>
                <a:t>Plataforma virtual gratuita, en la que compartimos consejos, tips y talleres basados en los intereses y necesidades de los maestros, para el fortalecimiento de sus competencias pedagógicas.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531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1">
            <a:extLst>
              <a:ext uri="{FF2B5EF4-FFF2-40B4-BE49-F238E27FC236}">
                <a16:creationId xmlns:a16="http://schemas.microsoft.com/office/drawing/2014/main" id="{1B57E99A-7DDC-D0EE-DF1D-B41D5C13B040}"/>
              </a:ext>
            </a:extLst>
          </p:cNvPr>
          <p:cNvSpPr txBox="1">
            <a:spLocks/>
          </p:cNvSpPr>
          <p:nvPr/>
        </p:nvSpPr>
        <p:spPr>
          <a:xfrm>
            <a:off x="246266" y="381350"/>
            <a:ext cx="2708601" cy="354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>
                <a:solidFill>
                  <a:srgbClr val="595959"/>
                </a:solidFill>
              </a:rPr>
              <a:t>Nuestro alcance al cierre 2023</a:t>
            </a:r>
            <a:endParaRPr lang="es-PE" sz="2400" dirty="0">
              <a:solidFill>
                <a:srgbClr val="595959"/>
              </a:solidFill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6B6C6439-09CC-E5C5-705C-7F2AE9E0E50F}"/>
              </a:ext>
            </a:extLst>
          </p:cNvPr>
          <p:cNvGrpSpPr/>
          <p:nvPr/>
        </p:nvGrpSpPr>
        <p:grpSpPr>
          <a:xfrm>
            <a:off x="398366" y="558800"/>
            <a:ext cx="5299583" cy="5650228"/>
            <a:chOff x="5952500" y="558800"/>
            <a:chExt cx="5299583" cy="5650228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EB74C5F5-5E36-2056-4FAC-62D6FAD1F7AD}"/>
                </a:ext>
              </a:extLst>
            </p:cNvPr>
            <p:cNvGrpSpPr/>
            <p:nvPr/>
          </p:nvGrpSpPr>
          <p:grpSpPr>
            <a:xfrm>
              <a:off x="5952500" y="3629358"/>
              <a:ext cx="2269195" cy="2371774"/>
              <a:chOff x="6049387" y="3629358"/>
              <a:chExt cx="2269195" cy="2371774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CFE52343-6220-A79C-369D-A44F3064F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3717" y="5715334"/>
                <a:ext cx="190532" cy="285798"/>
              </a:xfrm>
              <a:prstGeom prst="rect">
                <a:avLst/>
              </a:prstGeom>
            </p:spPr>
          </p:pic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7CC15D2B-B3E6-FA2A-EFF5-9ECE1D5D4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9387" y="3629358"/>
                <a:ext cx="199193" cy="311779"/>
              </a:xfrm>
              <a:prstGeom prst="rect">
                <a:avLst/>
              </a:prstGeom>
            </p:spPr>
          </p:pic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E47B02BE-35BC-7A54-5B74-96BED841D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9387" y="4333344"/>
                <a:ext cx="199193" cy="311779"/>
              </a:xfrm>
              <a:prstGeom prst="rect">
                <a:avLst/>
              </a:prstGeom>
            </p:spPr>
          </p:pic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8F4D52F8-B6E0-CDFA-06E3-90A5F0721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3717" y="5037330"/>
                <a:ext cx="190532" cy="285798"/>
              </a:xfrm>
              <a:prstGeom prst="rect">
                <a:avLst/>
              </a:prstGeom>
            </p:spPr>
          </p:pic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F2D43539-5DE6-2A17-033E-B24159DDBBE5}"/>
                  </a:ext>
                </a:extLst>
              </p:cNvPr>
              <p:cNvSpPr txBox="1"/>
              <p:nvPr/>
            </p:nvSpPr>
            <p:spPr>
              <a:xfrm>
                <a:off x="6244249" y="3654442"/>
                <a:ext cx="20743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dirty="0">
                    <a:solidFill>
                      <a:srgbClr val="595959"/>
                    </a:solidFill>
                    <a:latin typeface="Gotham Rounded Book" pitchFamily="50" charset="0"/>
                  </a:rPr>
                  <a:t>Educación Digital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2C0E0416-3397-B1D4-C655-04E6DFE8925A}"/>
                  </a:ext>
                </a:extLst>
              </p:cNvPr>
              <p:cNvSpPr txBox="1"/>
              <p:nvPr/>
            </p:nvSpPr>
            <p:spPr>
              <a:xfrm>
                <a:off x="6244249" y="4273789"/>
                <a:ext cx="207433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dirty="0">
                    <a:solidFill>
                      <a:srgbClr val="595959"/>
                    </a:solidFill>
                    <a:latin typeface="Gotham Rounded Book" pitchFamily="50" charset="0"/>
                  </a:rPr>
                  <a:t>Habilidades Socioemocionales</a:t>
                </a:r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B60452F2-7B71-276B-A012-B45E2111AFCB}"/>
                  </a:ext>
                </a:extLst>
              </p:cNvPr>
              <p:cNvSpPr txBox="1"/>
              <p:nvPr/>
            </p:nvSpPr>
            <p:spPr>
              <a:xfrm>
                <a:off x="6244249" y="5049424"/>
                <a:ext cx="20743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dirty="0">
                    <a:solidFill>
                      <a:srgbClr val="595959"/>
                    </a:solidFill>
                    <a:latin typeface="Gotham Rounded Book" pitchFamily="50" charset="0"/>
                  </a:rPr>
                  <a:t>Calidad Educativa</a:t>
                </a: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94452968-5784-F30D-FB24-DB9779ED955B}"/>
                  </a:ext>
                </a:extLst>
              </p:cNvPr>
              <p:cNvSpPr txBox="1"/>
              <p:nvPr/>
            </p:nvSpPr>
            <p:spPr>
              <a:xfrm>
                <a:off x="6244249" y="5727428"/>
                <a:ext cx="20743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dirty="0">
                    <a:solidFill>
                      <a:srgbClr val="595959"/>
                    </a:solidFill>
                    <a:latin typeface="Gotham Rounded Book" pitchFamily="50" charset="0"/>
                  </a:rPr>
                  <a:t>Iniciativas a nivel Nacional</a:t>
                </a:r>
              </a:p>
            </p:txBody>
          </p:sp>
        </p:grpSp>
        <p:pic>
          <p:nvPicPr>
            <p:cNvPr id="11" name="Imagen 10" descr="Mapa&#10;&#10;Descripción generada automáticamente">
              <a:extLst>
                <a:ext uri="{FF2B5EF4-FFF2-40B4-BE49-F238E27FC236}">
                  <a16:creationId xmlns:a16="http://schemas.microsoft.com/office/drawing/2014/main" id="{FF9A12E1-1021-7797-D6A3-B40EB4685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2623" y="558800"/>
              <a:ext cx="3819460" cy="5650228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6A600A24-EEF4-B15A-50BD-8CE9B81CF5F3}"/>
              </a:ext>
            </a:extLst>
          </p:cNvPr>
          <p:cNvGrpSpPr/>
          <p:nvPr/>
        </p:nvGrpSpPr>
        <p:grpSpPr>
          <a:xfrm>
            <a:off x="7067806" y="1320283"/>
            <a:ext cx="4751661" cy="4618150"/>
            <a:chOff x="590806" y="1532470"/>
            <a:chExt cx="4751661" cy="4618150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3D2375F2-F516-724B-B07B-4635218E0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6206" t="58869" r="9810" b="19465"/>
            <a:stretch/>
          </p:blipFill>
          <p:spPr>
            <a:xfrm>
              <a:off x="590806" y="1532470"/>
              <a:ext cx="1524867" cy="972084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4ACFEADC-4E7E-6271-4F55-CD7B8A0D4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907" t="57198" r="58490" b="21138"/>
            <a:stretch/>
          </p:blipFill>
          <p:spPr>
            <a:xfrm>
              <a:off x="598785" y="2695864"/>
              <a:ext cx="1508909" cy="918177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BEC8ADB8-0459-B494-670C-39F33786C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498" t="14814" r="58490" b="63521"/>
            <a:stretch/>
          </p:blipFill>
          <p:spPr>
            <a:xfrm>
              <a:off x="795415" y="4053382"/>
              <a:ext cx="1115649" cy="710625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82636654-C39E-2A58-33FC-610EF6C193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1177" t="14815" r="12369" b="65507"/>
            <a:stretch/>
          </p:blipFill>
          <p:spPr>
            <a:xfrm>
              <a:off x="716487" y="5153763"/>
              <a:ext cx="1273505" cy="947271"/>
            </a:xfrm>
            <a:prstGeom prst="rect">
              <a:avLst/>
            </a:prstGeom>
          </p:spPr>
        </p:pic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CFF14F0A-3414-6D3A-EFAA-35539F738B78}"/>
                </a:ext>
              </a:extLst>
            </p:cNvPr>
            <p:cNvGrpSpPr/>
            <p:nvPr/>
          </p:nvGrpSpPr>
          <p:grpSpPr>
            <a:xfrm>
              <a:off x="2371399" y="1663680"/>
              <a:ext cx="2541993" cy="761688"/>
              <a:chOff x="2371399" y="1663680"/>
              <a:chExt cx="2541993" cy="761688"/>
            </a:xfrm>
          </p:grpSpPr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92522AA0-3D24-80DC-8018-B7BBC50BBE6E}"/>
                  </a:ext>
                </a:extLst>
              </p:cNvPr>
              <p:cNvSpPr txBox="1"/>
              <p:nvPr/>
            </p:nvSpPr>
            <p:spPr>
              <a:xfrm>
                <a:off x="2371399" y="1663680"/>
                <a:ext cx="18694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>
                    <a:solidFill>
                      <a:srgbClr val="919191"/>
                    </a:solidFill>
                    <a:latin typeface="Gotham Rounded Bold" panose="02000000000000000000" pitchFamily="50" charset="0"/>
                  </a:rPr>
                  <a:t>110,068</a:t>
                </a: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D2C2AD31-EB77-1CBF-AF6D-99CD6F66E295}"/>
                  </a:ext>
                </a:extLst>
              </p:cNvPr>
              <p:cNvSpPr txBox="1"/>
              <p:nvPr/>
            </p:nvSpPr>
            <p:spPr>
              <a:xfrm>
                <a:off x="2371399" y="2086814"/>
                <a:ext cx="25419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>
                    <a:solidFill>
                      <a:srgbClr val="919191"/>
                    </a:solidFill>
                    <a:latin typeface="Gotham Rounded Medium" pitchFamily="50" charset="0"/>
                  </a:rPr>
                  <a:t>Docentes capacitados</a:t>
                </a:r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F4A245ED-BC27-FB56-0C43-5244A9D0D7FE}"/>
                </a:ext>
              </a:extLst>
            </p:cNvPr>
            <p:cNvGrpSpPr/>
            <p:nvPr/>
          </p:nvGrpSpPr>
          <p:grpSpPr>
            <a:xfrm>
              <a:off x="2371399" y="2741283"/>
              <a:ext cx="2971068" cy="1007909"/>
              <a:chOff x="2371399" y="2741283"/>
              <a:chExt cx="2971068" cy="1007909"/>
            </a:xfrm>
          </p:grpSpPr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1EF4CEF9-BD9A-5FE0-1CC9-448F473B7844}"/>
                  </a:ext>
                </a:extLst>
              </p:cNvPr>
              <p:cNvSpPr txBox="1"/>
              <p:nvPr/>
            </p:nvSpPr>
            <p:spPr>
              <a:xfrm>
                <a:off x="2371399" y="2741283"/>
                <a:ext cx="22381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>
                    <a:solidFill>
                      <a:srgbClr val="919191"/>
                    </a:solidFill>
                    <a:latin typeface="Gotham Rounded Bold" panose="02000000000000000000" pitchFamily="50" charset="0"/>
                  </a:rPr>
                  <a:t>1´986,271</a:t>
                </a:r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E6F5E97C-6EAD-7A82-67FA-B3290E7AC340}"/>
                  </a:ext>
                </a:extLst>
              </p:cNvPr>
              <p:cNvSpPr txBox="1"/>
              <p:nvPr/>
            </p:nvSpPr>
            <p:spPr>
              <a:xfrm>
                <a:off x="2371399" y="3164417"/>
                <a:ext cx="297106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>
                    <a:solidFill>
                      <a:srgbClr val="919191"/>
                    </a:solidFill>
                    <a:latin typeface="Gotham Rounded Medium" pitchFamily="50" charset="0"/>
                  </a:rPr>
                  <a:t>estudiantes beneficiados indirectamente</a:t>
                </a:r>
              </a:p>
            </p:txBody>
          </p: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33711D63-CE56-5446-F2EA-6DCCE04371EA}"/>
                </a:ext>
              </a:extLst>
            </p:cNvPr>
            <p:cNvGrpSpPr/>
            <p:nvPr/>
          </p:nvGrpSpPr>
          <p:grpSpPr>
            <a:xfrm>
              <a:off x="2371399" y="4065107"/>
              <a:ext cx="2541993" cy="761688"/>
              <a:chOff x="2371399" y="4065107"/>
              <a:chExt cx="2541993" cy="761688"/>
            </a:xfrm>
          </p:grpSpPr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FE4F72D2-AD52-1899-D80A-054CA28196BA}"/>
                  </a:ext>
                </a:extLst>
              </p:cNvPr>
              <p:cNvSpPr txBox="1"/>
              <p:nvPr/>
            </p:nvSpPr>
            <p:spPr>
              <a:xfrm>
                <a:off x="2371399" y="4065107"/>
                <a:ext cx="18694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>
                    <a:solidFill>
                      <a:srgbClr val="919191"/>
                    </a:solidFill>
                    <a:latin typeface="Gotham Rounded Bold" panose="02000000000000000000" pitchFamily="50" charset="0"/>
                  </a:rPr>
                  <a:t>11,952</a:t>
                </a:r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73F57C16-8AF5-7E6C-760D-658115DDD258}"/>
                  </a:ext>
                </a:extLst>
              </p:cNvPr>
              <p:cNvSpPr txBox="1"/>
              <p:nvPr/>
            </p:nvSpPr>
            <p:spPr>
              <a:xfrm>
                <a:off x="2371399" y="4488241"/>
                <a:ext cx="25419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>
                    <a:solidFill>
                      <a:srgbClr val="919191"/>
                    </a:solidFill>
                    <a:latin typeface="Gotham Rounded Medium" pitchFamily="50" charset="0"/>
                  </a:rPr>
                  <a:t>II.EE. impactadas</a:t>
                </a:r>
              </a:p>
            </p:txBody>
          </p: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41814433-C546-80E9-1206-87DB960C9A53}"/>
                </a:ext>
              </a:extLst>
            </p:cNvPr>
            <p:cNvGrpSpPr/>
            <p:nvPr/>
          </p:nvGrpSpPr>
          <p:grpSpPr>
            <a:xfrm>
              <a:off x="2371398" y="5142711"/>
              <a:ext cx="2873690" cy="1007909"/>
              <a:chOff x="2371398" y="5142711"/>
              <a:chExt cx="2873690" cy="1007909"/>
            </a:xfrm>
          </p:grpSpPr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396D8F48-CDA9-9157-8146-842E9F9AF6DA}"/>
                  </a:ext>
                </a:extLst>
              </p:cNvPr>
              <p:cNvSpPr txBox="1"/>
              <p:nvPr/>
            </p:nvSpPr>
            <p:spPr>
              <a:xfrm>
                <a:off x="2371398" y="5142711"/>
                <a:ext cx="24053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>
                    <a:solidFill>
                      <a:srgbClr val="919191"/>
                    </a:solidFill>
                    <a:latin typeface="Gotham Rounded Bold" panose="02000000000000000000" pitchFamily="50" charset="0"/>
                  </a:rPr>
                  <a:t>+ S/96MM </a:t>
                </a:r>
              </a:p>
            </p:txBody>
          </p: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A8A67F66-1961-7D9F-4296-B8F474100C02}"/>
                  </a:ext>
                </a:extLst>
              </p:cNvPr>
              <p:cNvSpPr txBox="1"/>
              <p:nvPr/>
            </p:nvSpPr>
            <p:spPr>
              <a:xfrm>
                <a:off x="2371400" y="5565845"/>
                <a:ext cx="28736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>
                    <a:solidFill>
                      <a:srgbClr val="919191"/>
                    </a:solidFill>
                    <a:latin typeface="Gotham Rounded Medium" pitchFamily="50" charset="0"/>
                  </a:rPr>
                  <a:t>Invertidos en capacitación de docentes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731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FFE64333-8815-2241-AC58-7F6D9E8EF9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29" r="30628"/>
          <a:stretch/>
        </p:blipFill>
        <p:spPr>
          <a:xfrm>
            <a:off x="6657770" y="0"/>
            <a:ext cx="5534230" cy="5637402"/>
          </a:xfrm>
          <a:prstGeom prst="rect">
            <a:avLst/>
          </a:prstGeom>
        </p:spPr>
      </p:pic>
      <p:pic>
        <p:nvPicPr>
          <p:cNvPr id="11" name="Marcador de posición de imagen 10" descr="Un grupo de personas posando delante de una multitud de gente&#10;&#10;Descripción generada automáticamente con confianza media">
            <a:extLst>
              <a:ext uri="{FF2B5EF4-FFF2-40B4-BE49-F238E27FC236}">
                <a16:creationId xmlns:a16="http://schemas.microsoft.com/office/drawing/2014/main" id="{37029F9E-C406-580E-FC9C-D350452C6B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r="16678"/>
          <a:stretch>
            <a:fillRect/>
          </a:stretch>
        </p:blipFill>
        <p:spPr/>
      </p:pic>
      <p:sp>
        <p:nvSpPr>
          <p:cNvPr id="8" name="Título 2">
            <a:extLst>
              <a:ext uri="{FF2B5EF4-FFF2-40B4-BE49-F238E27FC236}">
                <a16:creationId xmlns:a16="http://schemas.microsoft.com/office/drawing/2014/main" id="{8B650053-AF19-87BE-7E0E-E444AD040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66" y="961630"/>
            <a:ext cx="5986849" cy="1465976"/>
          </a:xfrm>
        </p:spPr>
        <p:txBody>
          <a:bodyPr/>
          <a:lstStyle/>
          <a:p>
            <a:r>
              <a:rPr lang="es-PE" dirty="0"/>
              <a:t>Interconexión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9F01C39-5C15-BF9B-321D-0EC8558F006F}"/>
              </a:ext>
            </a:extLst>
          </p:cNvPr>
          <p:cNvSpPr txBox="1"/>
          <p:nvPr/>
        </p:nvSpPr>
        <p:spPr>
          <a:xfrm>
            <a:off x="322466" y="2377167"/>
            <a:ext cx="587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919191"/>
                </a:solidFill>
                <a:latin typeface="Gotham Rounded Book" pitchFamily="50" charset="0"/>
              </a:rPr>
              <a:t>Unimos esfuerzos y creamos sinergias entre las diversas iniciativas educativas en el país, con el objetivo de lograr un impacto sostenible.</a:t>
            </a:r>
            <a:endParaRPr lang="es-PE" dirty="0">
              <a:solidFill>
                <a:srgbClr val="919191"/>
              </a:solidFill>
              <a:latin typeface="Gotham Rounded Book" pitchFamily="50" charset="0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E98DB0BA-07DF-D462-36A2-E5D5AEE67004}"/>
              </a:ext>
            </a:extLst>
          </p:cNvPr>
          <p:cNvGrpSpPr/>
          <p:nvPr/>
        </p:nvGrpSpPr>
        <p:grpSpPr>
          <a:xfrm>
            <a:off x="173187" y="3909500"/>
            <a:ext cx="6484583" cy="2024236"/>
            <a:chOff x="322466" y="3909500"/>
            <a:chExt cx="6484583" cy="2024236"/>
          </a:xfrm>
        </p:grpSpPr>
        <p:pic>
          <p:nvPicPr>
            <p:cNvPr id="14" name="Imagen 13" descr="Icono&#10;&#10;Descripción generada automáticamente">
              <a:extLst>
                <a:ext uri="{FF2B5EF4-FFF2-40B4-BE49-F238E27FC236}">
                  <a16:creationId xmlns:a16="http://schemas.microsoft.com/office/drawing/2014/main" id="{36724DD3-5DC1-13DB-188C-21A5AE7C7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251" y="3909500"/>
              <a:ext cx="1003773" cy="977438"/>
            </a:xfrm>
            <a:prstGeom prst="rect">
              <a:avLst/>
            </a:prstGeom>
          </p:spPr>
        </p:pic>
        <p:pic>
          <p:nvPicPr>
            <p:cNvPr id="15" name="Imagen 14" descr="Icono&#10;&#10;Descripción generada automáticamente">
              <a:extLst>
                <a:ext uri="{FF2B5EF4-FFF2-40B4-BE49-F238E27FC236}">
                  <a16:creationId xmlns:a16="http://schemas.microsoft.com/office/drawing/2014/main" id="{222A708E-5665-D137-AA9B-24E59B698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871" y="3909500"/>
              <a:ext cx="1003773" cy="977438"/>
            </a:xfrm>
            <a:prstGeom prst="rect">
              <a:avLst/>
            </a:prstGeom>
          </p:spPr>
        </p:pic>
        <p:pic>
          <p:nvPicPr>
            <p:cNvPr id="16" name="Imagen 15" descr="Icono&#10;&#10;Descripción generada automáticamente">
              <a:extLst>
                <a:ext uri="{FF2B5EF4-FFF2-40B4-BE49-F238E27FC236}">
                  <a16:creationId xmlns:a16="http://schemas.microsoft.com/office/drawing/2014/main" id="{525D35C9-2F50-20DB-56A7-4FB2CF4A4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490" y="3909500"/>
              <a:ext cx="1003773" cy="977438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6E7C8700-B4AC-67C9-D19F-B4178DA50352}"/>
                </a:ext>
              </a:extLst>
            </p:cNvPr>
            <p:cNvSpPr txBox="1"/>
            <p:nvPr/>
          </p:nvSpPr>
          <p:spPr>
            <a:xfrm>
              <a:off x="2431086" y="4979629"/>
              <a:ext cx="2267344" cy="9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>
                  <a:solidFill>
                    <a:srgbClr val="595959"/>
                  </a:solidFill>
                  <a:latin typeface="Gotham Rounded Bold" panose="02000000000000000000" pitchFamily="50" charset="0"/>
                </a:rPr>
                <a:t>Plaza</a:t>
              </a:r>
            </a:p>
            <a:p>
              <a:pPr algn="ctr"/>
              <a:r>
                <a:rPr lang="es-ES" sz="1400" dirty="0">
                  <a:solidFill>
                    <a:srgbClr val="595959"/>
                  </a:solidFill>
                  <a:latin typeface="Gotham Rounded Book" pitchFamily="50" charset="0"/>
                </a:rPr>
                <a:t>Convocamos, </a:t>
              </a:r>
            </a:p>
            <a:p>
              <a:pPr algn="ctr"/>
              <a:r>
                <a:rPr lang="es-ES" sz="1400" dirty="0">
                  <a:solidFill>
                    <a:srgbClr val="595959"/>
                  </a:solidFill>
                  <a:latin typeface="Gotham Rounded Book" pitchFamily="50" charset="0"/>
                </a:rPr>
                <a:t>alineamos y </a:t>
              </a:r>
            </a:p>
            <a:p>
              <a:pPr algn="ctr"/>
              <a:r>
                <a:rPr lang="es-ES" sz="1400" dirty="0">
                  <a:solidFill>
                    <a:srgbClr val="595959"/>
                  </a:solidFill>
                  <a:latin typeface="Gotham Rounded Book" pitchFamily="50" charset="0"/>
                </a:rPr>
                <a:t>articulamos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A633F544-435F-1E83-94A5-8BE2F1487BED}"/>
                </a:ext>
              </a:extLst>
            </p:cNvPr>
            <p:cNvSpPr txBox="1"/>
            <p:nvPr/>
          </p:nvSpPr>
          <p:spPr>
            <a:xfrm>
              <a:off x="4539705" y="4979629"/>
              <a:ext cx="22673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>
                  <a:solidFill>
                    <a:srgbClr val="595959"/>
                  </a:solidFill>
                  <a:latin typeface="Gotham Rounded Bold" panose="02000000000000000000" pitchFamily="50" charset="0"/>
                </a:rPr>
                <a:t>Voz</a:t>
              </a:r>
            </a:p>
            <a:p>
              <a:pPr algn="ctr"/>
              <a:r>
                <a:rPr lang="es-ES" sz="1400" dirty="0">
                  <a:solidFill>
                    <a:srgbClr val="595959"/>
                  </a:solidFill>
                  <a:latin typeface="Gotham Rounded Book" pitchFamily="50" charset="0"/>
                </a:rPr>
                <a:t>Visibilizamos </a:t>
              </a:r>
            </a:p>
            <a:p>
              <a:pPr algn="ctr"/>
              <a:r>
                <a:rPr lang="es-ES" sz="1400" dirty="0">
                  <a:solidFill>
                    <a:srgbClr val="595959"/>
                  </a:solidFill>
                  <a:latin typeface="Gotham Rounded Book" pitchFamily="50" charset="0"/>
                </a:rPr>
                <a:t>y amplificamos </a:t>
              </a:r>
            </a:p>
            <a:p>
              <a:pPr algn="ctr"/>
              <a:r>
                <a:rPr lang="es-ES" sz="1400" dirty="0">
                  <a:solidFill>
                    <a:srgbClr val="595959"/>
                  </a:solidFill>
                  <a:latin typeface="Gotham Rounded Book" pitchFamily="50" charset="0"/>
                </a:rPr>
                <a:t>el impacto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23748866-AC11-D8D7-9702-B8A216C9284E}"/>
                </a:ext>
              </a:extLst>
            </p:cNvPr>
            <p:cNvSpPr txBox="1"/>
            <p:nvPr/>
          </p:nvSpPr>
          <p:spPr>
            <a:xfrm>
              <a:off x="322466" y="4979629"/>
              <a:ext cx="22673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>
                  <a:solidFill>
                    <a:srgbClr val="595959"/>
                  </a:solidFill>
                  <a:latin typeface="Gotham Rounded Bold" panose="02000000000000000000" pitchFamily="50" charset="0"/>
                </a:rPr>
                <a:t>Curaduría</a:t>
              </a:r>
            </a:p>
            <a:p>
              <a:pPr algn="ctr"/>
              <a:r>
                <a:rPr lang="es-ES" sz="1400" dirty="0">
                  <a:solidFill>
                    <a:srgbClr val="595959"/>
                  </a:solidFill>
                  <a:latin typeface="Gotham Rounded Book" pitchFamily="50" charset="0"/>
                </a:rPr>
                <a:t>Identificamos y registramos iniciativas y proyectos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153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mpresarios ExE">
      <a:majorFont>
        <a:latin typeface="Gotham Rounded Bold"/>
        <a:ea typeface=""/>
        <a:cs typeface=""/>
      </a:majorFont>
      <a:minorFont>
        <a:latin typeface="Gotham Rounde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454</Words>
  <Application>Microsoft Office PowerPoint</Application>
  <PresentationFormat>Panorámica</PresentationFormat>
  <Paragraphs>74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Gotham Rounded Bold</vt:lpstr>
      <vt:lpstr>Gotham Rounded Book</vt:lpstr>
      <vt:lpstr>Gotham Rounded Medium</vt:lpstr>
      <vt:lpstr>Tema de Office</vt:lpstr>
      <vt:lpstr>Presentación de PowerPoint</vt:lpstr>
      <vt:lpstr>¿Qué hacemos?</vt:lpstr>
      <vt:lpstr>Programas</vt:lpstr>
      <vt:lpstr>Educación Digital</vt:lpstr>
      <vt:lpstr>Presentación de PowerPoint</vt:lpstr>
      <vt:lpstr>Presentación de PowerPoint</vt:lpstr>
      <vt:lpstr>Iniciativas a nivel Nacional</vt:lpstr>
      <vt:lpstr>Presentación de PowerPoint</vt:lpstr>
      <vt:lpstr>Interconexión</vt:lpstr>
      <vt:lpstr>Presentación de PowerPoint</vt:lpstr>
      <vt:lpstr>Nuestros socios</vt:lpstr>
      <vt:lpstr>Aliados Institucionales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ALVA</dc:creator>
  <cp:lastModifiedBy>DAVID ALVA</cp:lastModifiedBy>
  <cp:revision>19</cp:revision>
  <dcterms:created xsi:type="dcterms:W3CDTF">2024-01-29T14:55:50Z</dcterms:created>
  <dcterms:modified xsi:type="dcterms:W3CDTF">2024-09-04T17:45:26Z</dcterms:modified>
</cp:coreProperties>
</file>